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8" r:id="rId2"/>
    <p:sldMasterId id="2147483680" r:id="rId3"/>
    <p:sldMasterId id="2147483692" r:id="rId4"/>
    <p:sldMasterId id="2147483704" r:id="rId5"/>
  </p:sldMasterIdLst>
  <p:notesMasterIdLst>
    <p:notesMasterId r:id="rId85"/>
  </p:notesMasterIdLst>
  <p:sldIdLst>
    <p:sldId id="256" r:id="rId6"/>
    <p:sldId id="336" r:id="rId7"/>
    <p:sldId id="337" r:id="rId8"/>
    <p:sldId id="338" r:id="rId9"/>
    <p:sldId id="339" r:id="rId10"/>
    <p:sldId id="340" r:id="rId11"/>
    <p:sldId id="329" r:id="rId12"/>
    <p:sldId id="330" r:id="rId13"/>
    <p:sldId id="331" r:id="rId14"/>
    <p:sldId id="333" r:id="rId15"/>
    <p:sldId id="297" r:id="rId16"/>
    <p:sldId id="298" r:id="rId17"/>
    <p:sldId id="304" r:id="rId18"/>
    <p:sldId id="300" r:id="rId19"/>
    <p:sldId id="301" r:id="rId20"/>
    <p:sldId id="328" r:id="rId21"/>
    <p:sldId id="299" r:id="rId22"/>
    <p:sldId id="303" r:id="rId23"/>
    <p:sldId id="302" r:id="rId24"/>
    <p:sldId id="287" r:id="rId25"/>
    <p:sldId id="326" r:id="rId26"/>
    <p:sldId id="257" r:id="rId27"/>
    <p:sldId id="310" r:id="rId28"/>
    <p:sldId id="324" r:id="rId29"/>
    <p:sldId id="320" r:id="rId30"/>
    <p:sldId id="325" r:id="rId31"/>
    <p:sldId id="319" r:id="rId32"/>
    <p:sldId id="266" r:id="rId33"/>
    <p:sldId id="307" r:id="rId34"/>
    <p:sldId id="335" r:id="rId35"/>
    <p:sldId id="334" r:id="rId36"/>
    <p:sldId id="288" r:id="rId37"/>
    <p:sldId id="258" r:id="rId38"/>
    <p:sldId id="259" r:id="rId39"/>
    <p:sldId id="263" r:id="rId40"/>
    <p:sldId id="305" r:id="rId41"/>
    <p:sldId id="306" r:id="rId42"/>
    <p:sldId id="308" r:id="rId43"/>
    <p:sldId id="309" r:id="rId44"/>
    <p:sldId id="313" r:id="rId45"/>
    <p:sldId id="264" r:id="rId46"/>
    <p:sldId id="296" r:id="rId47"/>
    <p:sldId id="311" r:id="rId48"/>
    <p:sldId id="321" r:id="rId49"/>
    <p:sldId id="322" r:id="rId50"/>
    <p:sldId id="314" r:id="rId51"/>
    <p:sldId id="260" r:id="rId52"/>
    <p:sldId id="289" r:id="rId53"/>
    <p:sldId id="282" r:id="rId54"/>
    <p:sldId id="269" r:id="rId55"/>
    <p:sldId id="294" r:id="rId56"/>
    <p:sldId id="261" r:id="rId57"/>
    <p:sldId id="323" r:id="rId58"/>
    <p:sldId id="262" r:id="rId59"/>
    <p:sldId id="327" r:id="rId60"/>
    <p:sldId id="270" r:id="rId61"/>
    <p:sldId id="272" r:id="rId62"/>
    <p:sldId id="273" r:id="rId63"/>
    <p:sldId id="283" r:id="rId64"/>
    <p:sldId id="278" r:id="rId65"/>
    <p:sldId id="295" r:id="rId66"/>
    <p:sldId id="267" r:id="rId67"/>
    <p:sldId id="315" r:id="rId68"/>
    <p:sldId id="275" r:id="rId69"/>
    <p:sldId id="276" r:id="rId70"/>
    <p:sldId id="277" r:id="rId71"/>
    <p:sldId id="316" r:id="rId72"/>
    <p:sldId id="279" r:id="rId73"/>
    <p:sldId id="280" r:id="rId74"/>
    <p:sldId id="281" r:id="rId75"/>
    <p:sldId id="285" r:id="rId76"/>
    <p:sldId id="318" r:id="rId77"/>
    <p:sldId id="268" r:id="rId78"/>
    <p:sldId id="271" r:id="rId79"/>
    <p:sldId id="274" r:id="rId80"/>
    <p:sldId id="286" r:id="rId81"/>
    <p:sldId id="290" r:id="rId82"/>
    <p:sldId id="291" r:id="rId83"/>
    <p:sldId id="332" r:id="rId8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7" autoAdjust="0"/>
    <p:restoredTop sz="94660"/>
  </p:normalViewPr>
  <p:slideViewPr>
    <p:cSldViewPr snapToGrid="0">
      <p:cViewPr varScale="1">
        <p:scale>
          <a:sx n="65" d="100"/>
          <a:sy n="65" d="100"/>
        </p:scale>
        <p:origin x="216"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623EE5-EBDF-4C40-AC0B-9772624D8CD8}" type="datetimeFigureOut">
              <a:rPr lang="es-EC" smtClean="0"/>
              <a:t>11/4/2019</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72BCC2-71C5-41EA-AE38-8A1D500AC55C}" type="slidenum">
              <a:rPr lang="es-EC" smtClean="0"/>
              <a:t>‹Nº›</a:t>
            </a:fld>
            <a:endParaRPr lang="es-EC"/>
          </a:p>
        </p:txBody>
      </p:sp>
    </p:spTree>
    <p:extLst>
      <p:ext uri="{BB962C8B-B14F-4D97-AF65-F5344CB8AC3E}">
        <p14:creationId xmlns:p14="http://schemas.microsoft.com/office/powerpoint/2010/main" val="3052810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A7CAF3-4785-4311-A007-7292FE9B56AE}"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4/11/2019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4/11/2019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4/11/2019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4/11/2019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4/11/2019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4/11/2019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63D1C172-D26E-4F03-A6B6-71ED48B4ECAE}" type="datetimeFigureOut">
              <a:rPr lang="es-ES" smtClean="0"/>
              <a:t>11/04/2019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B1028BC7-1157-4078-9071-833C3EEB19D7}" type="slidenum">
              <a:rPr lang="es-ES" smtClean="0"/>
              <a:t>‹Nº›</a:t>
            </a:fld>
            <a:endParaRPr lang="es-ES"/>
          </a:p>
        </p:txBody>
      </p:sp>
    </p:spTree>
    <p:extLst>
      <p:ext uri="{BB962C8B-B14F-4D97-AF65-F5344CB8AC3E}">
        <p14:creationId xmlns:p14="http://schemas.microsoft.com/office/powerpoint/2010/main" val="25086723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63D1C172-D26E-4F03-A6B6-71ED48B4ECAE}" type="datetimeFigureOut">
              <a:rPr lang="es-ES" smtClean="0"/>
              <a:t>11/04/2019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B1028BC7-1157-4078-9071-833C3EEB19D7}" type="slidenum">
              <a:rPr lang="es-ES" smtClean="0"/>
              <a:t>‹Nº›</a:t>
            </a:fld>
            <a:endParaRPr lang="es-ES"/>
          </a:p>
        </p:txBody>
      </p:sp>
    </p:spTree>
    <p:extLst>
      <p:ext uri="{BB962C8B-B14F-4D97-AF65-F5344CB8AC3E}">
        <p14:creationId xmlns:p14="http://schemas.microsoft.com/office/powerpoint/2010/main" val="2613616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63D1C172-D26E-4F03-A6B6-71ED48B4ECAE}" type="datetimeFigureOut">
              <a:rPr lang="es-ES" smtClean="0"/>
              <a:t>11/04/2019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B1028BC7-1157-4078-9071-833C3EEB19D7}" type="slidenum">
              <a:rPr lang="es-ES" smtClean="0"/>
              <a:t>‹Nº›</a:t>
            </a:fld>
            <a:endParaRPr lang="es-ES"/>
          </a:p>
        </p:txBody>
      </p:sp>
    </p:spTree>
    <p:extLst>
      <p:ext uri="{BB962C8B-B14F-4D97-AF65-F5344CB8AC3E}">
        <p14:creationId xmlns:p14="http://schemas.microsoft.com/office/powerpoint/2010/main" val="94555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63D1C172-D26E-4F03-A6B6-71ED48B4ECAE}" type="datetimeFigureOut">
              <a:rPr lang="es-ES" smtClean="0"/>
              <a:t>11/04/2019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B1028BC7-1157-4078-9071-833C3EEB19D7}" type="slidenum">
              <a:rPr lang="es-ES" smtClean="0"/>
              <a:t>‹Nº›</a:t>
            </a:fld>
            <a:endParaRPr lang="es-ES"/>
          </a:p>
        </p:txBody>
      </p:sp>
    </p:spTree>
    <p:extLst>
      <p:ext uri="{BB962C8B-B14F-4D97-AF65-F5344CB8AC3E}">
        <p14:creationId xmlns:p14="http://schemas.microsoft.com/office/powerpoint/2010/main" val="8601576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63D1C172-D26E-4F03-A6B6-71ED48B4ECAE}" type="datetimeFigureOut">
              <a:rPr lang="es-ES" smtClean="0"/>
              <a:t>11/04/2019</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B1028BC7-1157-4078-9071-833C3EEB19D7}" type="slidenum">
              <a:rPr lang="es-ES" smtClean="0"/>
              <a:t>‹Nº›</a:t>
            </a:fld>
            <a:endParaRPr lang="es-ES"/>
          </a:p>
        </p:txBody>
      </p:sp>
    </p:spTree>
    <p:extLst>
      <p:ext uri="{BB962C8B-B14F-4D97-AF65-F5344CB8AC3E}">
        <p14:creationId xmlns:p14="http://schemas.microsoft.com/office/powerpoint/2010/main" val="25824832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63D1C172-D26E-4F03-A6B6-71ED48B4ECAE}" type="datetimeFigureOut">
              <a:rPr lang="es-ES" smtClean="0"/>
              <a:t>11/04/2019</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B1028BC7-1157-4078-9071-833C3EEB19D7}" type="slidenum">
              <a:rPr lang="es-ES" smtClean="0"/>
              <a:t>‹Nº›</a:t>
            </a:fld>
            <a:endParaRPr lang="es-ES"/>
          </a:p>
        </p:txBody>
      </p:sp>
    </p:spTree>
    <p:extLst>
      <p:ext uri="{BB962C8B-B14F-4D97-AF65-F5344CB8AC3E}">
        <p14:creationId xmlns:p14="http://schemas.microsoft.com/office/powerpoint/2010/main" val="22972056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63D1C172-D26E-4F03-A6B6-71ED48B4ECAE}" type="datetimeFigureOut">
              <a:rPr lang="es-ES" smtClean="0"/>
              <a:t>11/04/2019</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B1028BC7-1157-4078-9071-833C3EEB19D7}" type="slidenum">
              <a:rPr lang="es-ES" smtClean="0"/>
              <a:t>‹Nº›</a:t>
            </a:fld>
            <a:endParaRPr lang="es-ES"/>
          </a:p>
        </p:txBody>
      </p:sp>
    </p:spTree>
    <p:extLst>
      <p:ext uri="{BB962C8B-B14F-4D97-AF65-F5344CB8AC3E}">
        <p14:creationId xmlns:p14="http://schemas.microsoft.com/office/powerpoint/2010/main" val="24535837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63D1C172-D26E-4F03-A6B6-71ED48B4ECAE}" type="datetimeFigureOut">
              <a:rPr lang="es-ES" smtClean="0"/>
              <a:t>11/04/2019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B1028BC7-1157-4078-9071-833C3EEB19D7}" type="slidenum">
              <a:rPr lang="es-ES" smtClean="0"/>
              <a:t>‹Nº›</a:t>
            </a:fld>
            <a:endParaRPr lang="es-ES"/>
          </a:p>
        </p:txBody>
      </p:sp>
    </p:spTree>
    <p:extLst>
      <p:ext uri="{BB962C8B-B14F-4D97-AF65-F5344CB8AC3E}">
        <p14:creationId xmlns:p14="http://schemas.microsoft.com/office/powerpoint/2010/main" val="39798865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63D1C172-D26E-4F03-A6B6-71ED48B4ECAE}" type="datetimeFigureOut">
              <a:rPr lang="es-ES" smtClean="0"/>
              <a:t>11/04/2019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B1028BC7-1157-4078-9071-833C3EEB19D7}" type="slidenum">
              <a:rPr lang="es-ES" smtClean="0"/>
              <a:t>‹Nº›</a:t>
            </a:fld>
            <a:endParaRPr lang="es-ES"/>
          </a:p>
        </p:txBody>
      </p:sp>
    </p:spTree>
    <p:extLst>
      <p:ext uri="{BB962C8B-B14F-4D97-AF65-F5344CB8AC3E}">
        <p14:creationId xmlns:p14="http://schemas.microsoft.com/office/powerpoint/2010/main" val="20054818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63D1C172-D26E-4F03-A6B6-71ED48B4ECAE}" type="datetimeFigureOut">
              <a:rPr lang="es-ES" smtClean="0"/>
              <a:t>11/04/2019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B1028BC7-1157-4078-9071-833C3EEB19D7}" type="slidenum">
              <a:rPr lang="es-ES" smtClean="0"/>
              <a:t>‹Nº›</a:t>
            </a:fld>
            <a:endParaRPr lang="es-ES"/>
          </a:p>
        </p:txBody>
      </p:sp>
    </p:spTree>
    <p:extLst>
      <p:ext uri="{BB962C8B-B14F-4D97-AF65-F5344CB8AC3E}">
        <p14:creationId xmlns:p14="http://schemas.microsoft.com/office/powerpoint/2010/main" val="27987717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63D1C172-D26E-4F03-A6B6-71ED48B4ECAE}" type="datetimeFigureOut">
              <a:rPr lang="es-ES" smtClean="0"/>
              <a:t>11/04/2019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B1028BC7-1157-4078-9071-833C3EEB19D7}" type="slidenum">
              <a:rPr lang="es-ES" smtClean="0"/>
              <a:t>‹Nº›</a:t>
            </a:fld>
            <a:endParaRPr lang="es-ES"/>
          </a:p>
        </p:txBody>
      </p:sp>
    </p:spTree>
    <p:extLst>
      <p:ext uri="{BB962C8B-B14F-4D97-AF65-F5344CB8AC3E}">
        <p14:creationId xmlns:p14="http://schemas.microsoft.com/office/powerpoint/2010/main" val="40766343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AF116495-FB48-42EC-9EE0-52186E1F3850}" type="datetimeFigureOut">
              <a:rPr lang="en-US" smtClean="0">
                <a:solidFill>
                  <a:prstClr val="black">
                    <a:tint val="75000"/>
                  </a:prstClr>
                </a:solidFill>
              </a:rPr>
              <a:pPr/>
              <a:t>4/11/2019</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ADD8637-ED08-4593-8DC5-A994427D371C}"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4971604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AF116495-FB48-42EC-9EE0-52186E1F3850}" type="datetimeFigureOut">
              <a:rPr lang="en-US" smtClean="0">
                <a:solidFill>
                  <a:prstClr val="black">
                    <a:tint val="75000"/>
                  </a:prstClr>
                </a:solidFill>
              </a:rPr>
              <a:pPr/>
              <a:t>4/11/2019</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ADD8637-ED08-4593-8DC5-A994427D371C}"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7287691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4/11/2019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AF116495-FB48-42EC-9EE0-52186E1F3850}" type="datetimeFigureOut">
              <a:rPr lang="en-US" smtClean="0">
                <a:solidFill>
                  <a:prstClr val="black">
                    <a:tint val="75000"/>
                  </a:prstClr>
                </a:solidFill>
              </a:rPr>
              <a:pPr/>
              <a:t>4/11/2019</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ADD8637-ED08-4593-8DC5-A994427D371C}"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5611859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AF116495-FB48-42EC-9EE0-52186E1F3850}" type="datetimeFigureOut">
              <a:rPr lang="en-US" smtClean="0">
                <a:solidFill>
                  <a:prstClr val="black">
                    <a:tint val="75000"/>
                  </a:prstClr>
                </a:solidFill>
              </a:rPr>
              <a:pPr/>
              <a:t>4/11/2019</a:t>
            </a:fld>
            <a:endParaRPr lang="en-U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n-U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ADD8637-ED08-4593-8DC5-A994427D371C}"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44658439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AF116495-FB48-42EC-9EE0-52186E1F3850}" type="datetimeFigureOut">
              <a:rPr lang="en-US" smtClean="0">
                <a:solidFill>
                  <a:prstClr val="black">
                    <a:tint val="75000"/>
                  </a:prstClr>
                </a:solidFill>
              </a:rPr>
              <a:pPr/>
              <a:t>4/11/2019</a:t>
            </a:fld>
            <a:endParaRPr lang="en-U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n-U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8ADD8637-ED08-4593-8DC5-A994427D371C}"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83237462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AF116495-FB48-42EC-9EE0-52186E1F3850}" type="datetimeFigureOut">
              <a:rPr lang="en-US" smtClean="0">
                <a:solidFill>
                  <a:prstClr val="black">
                    <a:tint val="75000"/>
                  </a:prstClr>
                </a:solidFill>
              </a:rPr>
              <a:pPr/>
              <a:t>4/11/2019</a:t>
            </a:fld>
            <a:endParaRPr lang="en-U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n-U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8ADD8637-ED08-4593-8DC5-A994427D371C}"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42728585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AF116495-FB48-42EC-9EE0-52186E1F3850}" type="datetimeFigureOut">
              <a:rPr lang="en-US" smtClean="0">
                <a:solidFill>
                  <a:prstClr val="black">
                    <a:tint val="75000"/>
                  </a:prstClr>
                </a:solidFill>
              </a:rPr>
              <a:pPr/>
              <a:t>4/11/2019</a:t>
            </a:fld>
            <a:endParaRPr lang="en-U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n-U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8ADD8637-ED08-4593-8DC5-A994427D371C}"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64445456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AF116495-FB48-42EC-9EE0-52186E1F3850}" type="datetimeFigureOut">
              <a:rPr lang="en-US" smtClean="0">
                <a:solidFill>
                  <a:prstClr val="black">
                    <a:tint val="75000"/>
                  </a:prstClr>
                </a:solidFill>
              </a:rPr>
              <a:pPr/>
              <a:t>4/11/2019</a:t>
            </a:fld>
            <a:endParaRPr lang="en-U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n-U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ADD8637-ED08-4593-8DC5-A994427D371C}"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81036218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AF116495-FB48-42EC-9EE0-52186E1F3850}" type="datetimeFigureOut">
              <a:rPr lang="en-US" smtClean="0">
                <a:solidFill>
                  <a:prstClr val="black">
                    <a:tint val="75000"/>
                  </a:prstClr>
                </a:solidFill>
              </a:rPr>
              <a:pPr/>
              <a:t>4/11/2019</a:t>
            </a:fld>
            <a:endParaRPr lang="en-U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n-U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ADD8637-ED08-4593-8DC5-A994427D371C}"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22572217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AF116495-FB48-42EC-9EE0-52186E1F3850}" type="datetimeFigureOut">
              <a:rPr lang="en-US" smtClean="0">
                <a:solidFill>
                  <a:prstClr val="black">
                    <a:tint val="75000"/>
                  </a:prstClr>
                </a:solidFill>
              </a:rPr>
              <a:pPr/>
              <a:t>4/11/2019</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ADD8637-ED08-4593-8DC5-A994427D371C}"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914888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AF116495-FB48-42EC-9EE0-52186E1F3850}" type="datetimeFigureOut">
              <a:rPr lang="en-US" smtClean="0">
                <a:solidFill>
                  <a:prstClr val="black">
                    <a:tint val="75000"/>
                  </a:prstClr>
                </a:solidFill>
              </a:rPr>
              <a:pPr/>
              <a:t>4/11/2019</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ADD8637-ED08-4593-8DC5-A994427D371C}"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17616882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endParaRPr lang="es-EC"/>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EC"/>
          </a:p>
        </p:txBody>
      </p:sp>
      <p:sp>
        <p:nvSpPr>
          <p:cNvPr id="4" name="3 Marcador de fecha"/>
          <p:cNvSpPr>
            <a:spLocks noGrp="1"/>
          </p:cNvSpPr>
          <p:nvPr>
            <p:ph type="dt" sz="half" idx="10"/>
          </p:nvPr>
        </p:nvSpPr>
        <p:spPr/>
        <p:txBody>
          <a:bodyPr/>
          <a:lstStyle/>
          <a:p>
            <a:fld id="{7A3D5935-2494-4114-B6BF-DC997A3DD2C1}" type="datetimeFigureOut">
              <a:rPr lang="es-EC" smtClean="0">
                <a:solidFill>
                  <a:prstClr val="black">
                    <a:tint val="75000"/>
                  </a:prstClr>
                </a:solidFill>
              </a:rPr>
              <a:pPr/>
              <a:t>11/4/2019</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AC3B968E-F67A-4ED8-9FAA-1B3F38DF73C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713656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4/11/2019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‹Nº›</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C"/>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fecha"/>
          <p:cNvSpPr>
            <a:spLocks noGrp="1"/>
          </p:cNvSpPr>
          <p:nvPr>
            <p:ph type="dt" sz="half" idx="10"/>
          </p:nvPr>
        </p:nvSpPr>
        <p:spPr/>
        <p:txBody>
          <a:bodyPr/>
          <a:lstStyle/>
          <a:p>
            <a:fld id="{7A3D5935-2494-4114-B6BF-DC997A3DD2C1}" type="datetimeFigureOut">
              <a:rPr lang="es-EC" smtClean="0">
                <a:solidFill>
                  <a:prstClr val="black">
                    <a:tint val="75000"/>
                  </a:prstClr>
                </a:solidFill>
              </a:rPr>
              <a:pPr/>
              <a:t>11/4/2019</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AC3B968E-F67A-4ED8-9FAA-1B3F38DF73C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9132744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endParaRPr lang="es-EC"/>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7A3D5935-2494-4114-B6BF-DC997A3DD2C1}" type="datetimeFigureOut">
              <a:rPr lang="es-EC" smtClean="0">
                <a:solidFill>
                  <a:prstClr val="black">
                    <a:tint val="75000"/>
                  </a:prstClr>
                </a:solidFill>
              </a:rPr>
              <a:pPr/>
              <a:t>11/4/2019</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AC3B968E-F67A-4ED8-9FAA-1B3F38DF73C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0861397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C"/>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fecha"/>
          <p:cNvSpPr>
            <a:spLocks noGrp="1"/>
          </p:cNvSpPr>
          <p:nvPr>
            <p:ph type="dt" sz="half" idx="10"/>
          </p:nvPr>
        </p:nvSpPr>
        <p:spPr/>
        <p:txBody>
          <a:bodyPr/>
          <a:lstStyle/>
          <a:p>
            <a:fld id="{7A3D5935-2494-4114-B6BF-DC997A3DD2C1}" type="datetimeFigureOut">
              <a:rPr lang="es-EC" smtClean="0">
                <a:solidFill>
                  <a:prstClr val="black">
                    <a:tint val="75000"/>
                  </a:prstClr>
                </a:solidFill>
              </a:rPr>
              <a:pPr/>
              <a:t>11/4/2019</a:t>
            </a:fld>
            <a:endParaRPr lang="es-EC">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C">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AC3B968E-F67A-4ED8-9FAA-1B3F38DF73C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9139132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EC"/>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6 Marcador de fecha"/>
          <p:cNvSpPr>
            <a:spLocks noGrp="1"/>
          </p:cNvSpPr>
          <p:nvPr>
            <p:ph type="dt" sz="half" idx="10"/>
          </p:nvPr>
        </p:nvSpPr>
        <p:spPr/>
        <p:txBody>
          <a:bodyPr/>
          <a:lstStyle/>
          <a:p>
            <a:fld id="{7A3D5935-2494-4114-B6BF-DC997A3DD2C1}" type="datetimeFigureOut">
              <a:rPr lang="es-EC" smtClean="0">
                <a:solidFill>
                  <a:prstClr val="black">
                    <a:tint val="75000"/>
                  </a:prstClr>
                </a:solidFill>
              </a:rPr>
              <a:pPr/>
              <a:t>11/4/2019</a:t>
            </a:fld>
            <a:endParaRPr lang="es-EC">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C">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AC3B968E-F67A-4ED8-9FAA-1B3F38DF73C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5419755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C"/>
          </a:p>
        </p:txBody>
      </p:sp>
      <p:sp>
        <p:nvSpPr>
          <p:cNvPr id="3" name="2 Marcador de fecha"/>
          <p:cNvSpPr>
            <a:spLocks noGrp="1"/>
          </p:cNvSpPr>
          <p:nvPr>
            <p:ph type="dt" sz="half" idx="10"/>
          </p:nvPr>
        </p:nvSpPr>
        <p:spPr/>
        <p:txBody>
          <a:bodyPr/>
          <a:lstStyle/>
          <a:p>
            <a:fld id="{7A3D5935-2494-4114-B6BF-DC997A3DD2C1}" type="datetimeFigureOut">
              <a:rPr lang="es-EC" smtClean="0">
                <a:solidFill>
                  <a:prstClr val="black">
                    <a:tint val="75000"/>
                  </a:prstClr>
                </a:solidFill>
              </a:rPr>
              <a:pPr/>
              <a:t>11/4/2019</a:t>
            </a:fld>
            <a:endParaRPr lang="es-EC">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C">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AC3B968E-F67A-4ED8-9FAA-1B3F38DF73C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42092249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3D5935-2494-4114-B6BF-DC997A3DD2C1}" type="datetimeFigureOut">
              <a:rPr lang="es-EC" smtClean="0">
                <a:solidFill>
                  <a:prstClr val="black">
                    <a:tint val="75000"/>
                  </a:prstClr>
                </a:solidFill>
              </a:rPr>
              <a:pPr/>
              <a:t>11/4/2019</a:t>
            </a:fld>
            <a:endParaRPr lang="es-EC">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C">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AC3B968E-F67A-4ED8-9FAA-1B3F38DF73C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5244184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endParaRPr lang="es-EC"/>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7A3D5935-2494-4114-B6BF-DC997A3DD2C1}" type="datetimeFigureOut">
              <a:rPr lang="es-EC" smtClean="0">
                <a:solidFill>
                  <a:prstClr val="black">
                    <a:tint val="75000"/>
                  </a:prstClr>
                </a:solidFill>
              </a:rPr>
              <a:pPr/>
              <a:t>11/4/2019</a:t>
            </a:fld>
            <a:endParaRPr lang="es-EC">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C">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AC3B968E-F67A-4ED8-9FAA-1B3F38DF73C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9181322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endParaRPr lang="es-EC"/>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7A3D5935-2494-4114-B6BF-DC997A3DD2C1}" type="datetimeFigureOut">
              <a:rPr lang="es-EC" smtClean="0">
                <a:solidFill>
                  <a:prstClr val="black">
                    <a:tint val="75000"/>
                  </a:prstClr>
                </a:solidFill>
              </a:rPr>
              <a:pPr/>
              <a:t>11/4/2019</a:t>
            </a:fld>
            <a:endParaRPr lang="es-EC">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C">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AC3B968E-F67A-4ED8-9FAA-1B3F38DF73C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1640986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fecha"/>
          <p:cNvSpPr>
            <a:spLocks noGrp="1"/>
          </p:cNvSpPr>
          <p:nvPr>
            <p:ph type="dt" sz="half" idx="10"/>
          </p:nvPr>
        </p:nvSpPr>
        <p:spPr/>
        <p:txBody>
          <a:bodyPr/>
          <a:lstStyle/>
          <a:p>
            <a:fld id="{7A3D5935-2494-4114-B6BF-DC997A3DD2C1}" type="datetimeFigureOut">
              <a:rPr lang="es-EC" smtClean="0">
                <a:solidFill>
                  <a:prstClr val="black">
                    <a:tint val="75000"/>
                  </a:prstClr>
                </a:solidFill>
              </a:rPr>
              <a:pPr/>
              <a:t>11/4/2019</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AC3B968E-F67A-4ED8-9FAA-1B3F38DF73C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6408601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fecha"/>
          <p:cNvSpPr>
            <a:spLocks noGrp="1"/>
          </p:cNvSpPr>
          <p:nvPr>
            <p:ph type="dt" sz="half" idx="10"/>
          </p:nvPr>
        </p:nvSpPr>
        <p:spPr/>
        <p:txBody>
          <a:bodyPr/>
          <a:lstStyle/>
          <a:p>
            <a:fld id="{7A3D5935-2494-4114-B6BF-DC997A3DD2C1}" type="datetimeFigureOut">
              <a:rPr lang="es-EC" smtClean="0">
                <a:solidFill>
                  <a:prstClr val="black">
                    <a:tint val="75000"/>
                  </a:prstClr>
                </a:solidFill>
              </a:rPr>
              <a:pPr/>
              <a:t>11/4/2019</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AC3B968E-F67A-4ED8-9FAA-1B3F38DF73C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307237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4/11/2019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5" name="14 Rectángulo redondeado"/>
          <p:cNvSpPr/>
          <p:nvPr/>
        </p:nvSpPr>
        <p:spPr>
          <a:xfrm>
            <a:off x="406401" y="329185"/>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9 Rectángulo redondeado"/>
          <p:cNvSpPr/>
          <p:nvPr/>
        </p:nvSpPr>
        <p:spPr>
          <a:xfrm>
            <a:off x="558129" y="434162"/>
            <a:ext cx="11075745"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5" name="4 Título"/>
          <p:cNvSpPr>
            <a:spLocks noGrp="1"/>
          </p:cNvSpPr>
          <p:nvPr>
            <p:ph type="ctrTitle"/>
          </p:nvPr>
        </p:nvSpPr>
        <p:spPr>
          <a:xfrm>
            <a:off x="963168" y="1820206"/>
            <a:ext cx="103632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s-ES"/>
              <a:t>Haga clic para modificar el estilo de título del patrón</a:t>
            </a:r>
            <a:endParaRPr kumimoji="0" lang="en-US"/>
          </a:p>
        </p:txBody>
      </p:sp>
      <p:sp>
        <p:nvSpPr>
          <p:cNvPr id="20" name="19 Subtítulo"/>
          <p:cNvSpPr>
            <a:spLocks noGrp="1"/>
          </p:cNvSpPr>
          <p:nvPr>
            <p:ph type="subTitle" idx="1"/>
          </p:nvPr>
        </p:nvSpPr>
        <p:spPr>
          <a:xfrm>
            <a:off x="963168" y="3685032"/>
            <a:ext cx="103632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a:t>Haga clic para modificar el estilo de subtítulo del patrón</a:t>
            </a:r>
            <a:endParaRPr kumimoji="0" lang="en-US"/>
          </a:p>
        </p:txBody>
      </p:sp>
      <p:sp>
        <p:nvSpPr>
          <p:cNvPr id="19" name="18 Marcador de fecha"/>
          <p:cNvSpPr>
            <a:spLocks noGrp="1"/>
          </p:cNvSpPr>
          <p:nvPr>
            <p:ph type="dt" sz="half" idx="10"/>
          </p:nvPr>
        </p:nvSpPr>
        <p:spPr/>
        <p:txBody>
          <a:bodyPr/>
          <a:lstStyle/>
          <a:p>
            <a:fld id="{AF116495-FB48-42EC-9EE0-52186E1F3850}" type="datetimeFigureOut">
              <a:rPr lang="en-US" smtClean="0">
                <a:solidFill>
                  <a:srgbClr val="E3DED1">
                    <a:shade val="50000"/>
                  </a:srgbClr>
                </a:solidFill>
              </a:rPr>
              <a:pPr/>
              <a:t>4/11/2019</a:t>
            </a:fld>
            <a:endParaRPr lang="en-US">
              <a:solidFill>
                <a:srgbClr val="E3DED1">
                  <a:shade val="50000"/>
                </a:srgbClr>
              </a:solidFill>
            </a:endParaRPr>
          </a:p>
        </p:txBody>
      </p:sp>
      <p:sp>
        <p:nvSpPr>
          <p:cNvPr id="8" name="7 Marcador de pie de página"/>
          <p:cNvSpPr>
            <a:spLocks noGrp="1"/>
          </p:cNvSpPr>
          <p:nvPr>
            <p:ph type="ftr" sz="quarter" idx="11"/>
          </p:nvPr>
        </p:nvSpPr>
        <p:spPr/>
        <p:txBody>
          <a:bodyPr/>
          <a:lstStyle/>
          <a:p>
            <a:endParaRPr lang="en-US">
              <a:solidFill>
                <a:srgbClr val="E3DED1">
                  <a:shade val="50000"/>
                </a:srgbClr>
              </a:solidFill>
            </a:endParaRPr>
          </a:p>
        </p:txBody>
      </p:sp>
      <p:sp>
        <p:nvSpPr>
          <p:cNvPr id="11" name="10 Marcador de número de diapositiva"/>
          <p:cNvSpPr>
            <a:spLocks noGrp="1"/>
          </p:cNvSpPr>
          <p:nvPr>
            <p:ph type="sldNum" sz="quarter" idx="12"/>
          </p:nvPr>
        </p:nvSpPr>
        <p:spPr/>
        <p:txBody>
          <a:bodyPr/>
          <a:lstStyle/>
          <a:p>
            <a:fld id="{8ADD8637-ED08-4593-8DC5-A994427D371C}" type="slidenum">
              <a:rPr lang="en-US" smtClean="0">
                <a:solidFill>
                  <a:srgbClr val="E3DED1">
                    <a:shade val="50000"/>
                  </a:srgbClr>
                </a:solidFill>
              </a:rPr>
              <a:pPr/>
              <a:t>‹Nº›</a:t>
            </a:fld>
            <a:endParaRPr lang="en-US">
              <a:solidFill>
                <a:srgbClr val="E3DED1">
                  <a:shade val="50000"/>
                </a:srgbClr>
              </a:solidFill>
            </a:endParaRPr>
          </a:p>
        </p:txBody>
      </p:sp>
    </p:spTree>
    <p:extLst>
      <p:ext uri="{BB962C8B-B14F-4D97-AF65-F5344CB8AC3E}">
        <p14:creationId xmlns:p14="http://schemas.microsoft.com/office/powerpoint/2010/main" val="36846954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70560" y="4983480"/>
            <a:ext cx="10911840" cy="1051560"/>
          </a:xfrm>
        </p:spPr>
        <p:txBody>
          <a:bodyPr/>
          <a:lstStyle/>
          <a:p>
            <a:r>
              <a:rPr kumimoji="0" lang="es-ES"/>
              <a:t>Haga clic para modificar el estilo de título del patrón</a:t>
            </a:r>
            <a:endParaRPr kumimoji="0" lang="en-US"/>
          </a:p>
        </p:txBody>
      </p:sp>
      <p:sp>
        <p:nvSpPr>
          <p:cNvPr id="3" name="2 Marcador de contenido"/>
          <p:cNvSpPr>
            <a:spLocks noGrp="1"/>
          </p:cNvSpPr>
          <p:nvPr>
            <p:ph idx="1"/>
          </p:nvPr>
        </p:nvSpPr>
        <p:spPr>
          <a:xfrm>
            <a:off x="670560" y="530352"/>
            <a:ext cx="10911840" cy="4187952"/>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AF116495-FB48-42EC-9EE0-52186E1F3850}" type="datetimeFigureOut">
              <a:rPr lang="en-US" smtClean="0">
                <a:solidFill>
                  <a:srgbClr val="E3DED1">
                    <a:shade val="50000"/>
                  </a:srgbClr>
                </a:solidFill>
              </a:rPr>
              <a:pPr/>
              <a:t>4/11/2019</a:t>
            </a:fld>
            <a:endParaRPr lang="en-US">
              <a:solidFill>
                <a:srgbClr val="E3DED1">
                  <a:shade val="50000"/>
                </a:srgbClr>
              </a:solidFill>
            </a:endParaRPr>
          </a:p>
        </p:txBody>
      </p:sp>
      <p:sp>
        <p:nvSpPr>
          <p:cNvPr id="5" name="4 Marcador de pie de página"/>
          <p:cNvSpPr>
            <a:spLocks noGrp="1"/>
          </p:cNvSpPr>
          <p:nvPr>
            <p:ph type="ftr" sz="quarter" idx="11"/>
          </p:nvPr>
        </p:nvSpPr>
        <p:spPr/>
        <p:txBody>
          <a:bodyPr/>
          <a:lstStyle/>
          <a:p>
            <a:endParaRPr lang="en-US">
              <a:solidFill>
                <a:srgbClr val="E3DED1">
                  <a:shade val="50000"/>
                </a:srgbClr>
              </a:solidFill>
            </a:endParaRPr>
          </a:p>
        </p:txBody>
      </p:sp>
      <p:sp>
        <p:nvSpPr>
          <p:cNvPr id="6" name="5 Marcador de número de diapositiva"/>
          <p:cNvSpPr>
            <a:spLocks noGrp="1"/>
          </p:cNvSpPr>
          <p:nvPr>
            <p:ph type="sldNum" sz="quarter" idx="12"/>
          </p:nvPr>
        </p:nvSpPr>
        <p:spPr/>
        <p:txBody>
          <a:bodyPr/>
          <a:lstStyle/>
          <a:p>
            <a:fld id="{8ADD8637-ED08-4593-8DC5-A994427D371C}" type="slidenum">
              <a:rPr lang="en-US" smtClean="0">
                <a:solidFill>
                  <a:srgbClr val="E3DED1">
                    <a:shade val="50000"/>
                  </a:srgbClr>
                </a:solidFill>
              </a:rPr>
              <a:pPr/>
              <a:t>‹Nº›</a:t>
            </a:fld>
            <a:endParaRPr lang="en-US">
              <a:solidFill>
                <a:srgbClr val="E3DED1">
                  <a:shade val="50000"/>
                </a:srgbClr>
              </a:solidFill>
            </a:endParaRPr>
          </a:p>
        </p:txBody>
      </p:sp>
    </p:spTree>
    <p:extLst>
      <p:ext uri="{BB962C8B-B14F-4D97-AF65-F5344CB8AC3E}">
        <p14:creationId xmlns:p14="http://schemas.microsoft.com/office/powerpoint/2010/main" val="36521501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14" name="13 Rectángulo redondeado"/>
          <p:cNvSpPr/>
          <p:nvPr/>
        </p:nvSpPr>
        <p:spPr>
          <a:xfrm>
            <a:off x="406401" y="329185"/>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1" name="10 Rectángulo redondeado"/>
          <p:cNvSpPr/>
          <p:nvPr/>
        </p:nvSpPr>
        <p:spPr>
          <a:xfrm>
            <a:off x="558129" y="434163"/>
            <a:ext cx="11075745"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1 Título"/>
          <p:cNvSpPr>
            <a:spLocks noGrp="1"/>
          </p:cNvSpPr>
          <p:nvPr>
            <p:ph type="title"/>
          </p:nvPr>
        </p:nvSpPr>
        <p:spPr>
          <a:xfrm>
            <a:off x="624459" y="4928616"/>
            <a:ext cx="10911840" cy="676656"/>
          </a:xfrm>
        </p:spPr>
        <p:txBody>
          <a:bodyPr lIns="91440" bIns="0" anchor="b"/>
          <a:lstStyle>
            <a:lvl1pPr algn="l">
              <a:buNone/>
              <a:defRPr sz="3600" b="0" cap="none" baseline="0">
                <a:solidFill>
                  <a:schemeClr val="bg2">
                    <a:shade val="25000"/>
                  </a:schemeClr>
                </a:solidFill>
                <a:effectLst/>
              </a:defRPr>
            </a:lvl1pPr>
            <a:extLst/>
          </a:lstStyle>
          <a:p>
            <a:r>
              <a:rPr kumimoji="0" lang="es-ES"/>
              <a:t>Haga clic para modificar el estilo de título del patrón</a:t>
            </a:r>
            <a:endParaRPr kumimoji="0" lang="en-US"/>
          </a:p>
        </p:txBody>
      </p:sp>
      <p:sp>
        <p:nvSpPr>
          <p:cNvPr id="3" name="2 Marcador de texto"/>
          <p:cNvSpPr>
            <a:spLocks noGrp="1"/>
          </p:cNvSpPr>
          <p:nvPr>
            <p:ph type="body" idx="1"/>
          </p:nvPr>
        </p:nvSpPr>
        <p:spPr>
          <a:xfrm>
            <a:off x="624459" y="5624484"/>
            <a:ext cx="1091184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a:t>Haga clic para modificar el estilo de texto del patrón</a:t>
            </a:r>
          </a:p>
        </p:txBody>
      </p:sp>
      <p:sp>
        <p:nvSpPr>
          <p:cNvPr id="4" name="3 Marcador de fecha"/>
          <p:cNvSpPr>
            <a:spLocks noGrp="1"/>
          </p:cNvSpPr>
          <p:nvPr>
            <p:ph type="dt" sz="half" idx="10"/>
          </p:nvPr>
        </p:nvSpPr>
        <p:spPr/>
        <p:txBody>
          <a:bodyPr/>
          <a:lstStyle/>
          <a:p>
            <a:fld id="{AF116495-FB48-42EC-9EE0-52186E1F3850}" type="datetimeFigureOut">
              <a:rPr lang="en-US" smtClean="0">
                <a:solidFill>
                  <a:srgbClr val="E3DED1">
                    <a:shade val="50000"/>
                  </a:srgbClr>
                </a:solidFill>
              </a:rPr>
              <a:pPr/>
              <a:t>4/11/2019</a:t>
            </a:fld>
            <a:endParaRPr lang="en-US">
              <a:solidFill>
                <a:srgbClr val="E3DED1">
                  <a:shade val="50000"/>
                </a:srgbClr>
              </a:solidFill>
            </a:endParaRPr>
          </a:p>
        </p:txBody>
      </p:sp>
      <p:sp>
        <p:nvSpPr>
          <p:cNvPr id="5" name="4 Marcador de pie de página"/>
          <p:cNvSpPr>
            <a:spLocks noGrp="1"/>
          </p:cNvSpPr>
          <p:nvPr>
            <p:ph type="ftr" sz="quarter" idx="11"/>
          </p:nvPr>
        </p:nvSpPr>
        <p:spPr/>
        <p:txBody>
          <a:bodyPr/>
          <a:lstStyle/>
          <a:p>
            <a:endParaRPr lang="en-US">
              <a:solidFill>
                <a:srgbClr val="E3DED1">
                  <a:shade val="50000"/>
                </a:srgbClr>
              </a:solidFill>
            </a:endParaRPr>
          </a:p>
        </p:txBody>
      </p:sp>
      <p:sp>
        <p:nvSpPr>
          <p:cNvPr id="6" name="5 Marcador de número de diapositiva"/>
          <p:cNvSpPr>
            <a:spLocks noGrp="1"/>
          </p:cNvSpPr>
          <p:nvPr>
            <p:ph type="sldNum" sz="quarter" idx="12"/>
          </p:nvPr>
        </p:nvSpPr>
        <p:spPr/>
        <p:txBody>
          <a:bodyPr/>
          <a:lstStyle/>
          <a:p>
            <a:fld id="{8ADD8637-ED08-4593-8DC5-A994427D371C}" type="slidenum">
              <a:rPr lang="en-US" smtClean="0">
                <a:solidFill>
                  <a:srgbClr val="E3DED1">
                    <a:shade val="50000"/>
                  </a:srgbClr>
                </a:solidFill>
              </a:rPr>
              <a:pPr/>
              <a:t>‹Nº›</a:t>
            </a:fld>
            <a:endParaRPr lang="en-US">
              <a:solidFill>
                <a:srgbClr val="E3DED1">
                  <a:shade val="50000"/>
                </a:srgbClr>
              </a:solidFill>
            </a:endParaRPr>
          </a:p>
        </p:txBody>
      </p:sp>
    </p:spTree>
    <p:extLst>
      <p:ext uri="{BB962C8B-B14F-4D97-AF65-F5344CB8AC3E}">
        <p14:creationId xmlns:p14="http://schemas.microsoft.com/office/powerpoint/2010/main" val="20930604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3" name="2 Marcador de contenido"/>
          <p:cNvSpPr>
            <a:spLocks noGrp="1"/>
          </p:cNvSpPr>
          <p:nvPr>
            <p:ph sz="half" idx="1"/>
          </p:nvPr>
        </p:nvSpPr>
        <p:spPr>
          <a:xfrm>
            <a:off x="685803" y="530352"/>
            <a:ext cx="524256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contenido"/>
          <p:cNvSpPr>
            <a:spLocks noGrp="1"/>
          </p:cNvSpPr>
          <p:nvPr>
            <p:ph sz="half" idx="2"/>
          </p:nvPr>
        </p:nvSpPr>
        <p:spPr>
          <a:xfrm>
            <a:off x="6340480" y="530352"/>
            <a:ext cx="524256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5" name="4 Marcador de fecha"/>
          <p:cNvSpPr>
            <a:spLocks noGrp="1"/>
          </p:cNvSpPr>
          <p:nvPr>
            <p:ph type="dt" sz="half" idx="10"/>
          </p:nvPr>
        </p:nvSpPr>
        <p:spPr/>
        <p:txBody>
          <a:bodyPr/>
          <a:lstStyle/>
          <a:p>
            <a:fld id="{AF116495-FB48-42EC-9EE0-52186E1F3850}" type="datetimeFigureOut">
              <a:rPr lang="en-US" smtClean="0">
                <a:solidFill>
                  <a:srgbClr val="E3DED1">
                    <a:shade val="50000"/>
                  </a:srgbClr>
                </a:solidFill>
              </a:rPr>
              <a:pPr/>
              <a:t>4/11/2019</a:t>
            </a:fld>
            <a:endParaRPr lang="en-US">
              <a:solidFill>
                <a:srgbClr val="E3DED1">
                  <a:shade val="50000"/>
                </a:srgbClr>
              </a:solidFill>
            </a:endParaRPr>
          </a:p>
        </p:txBody>
      </p:sp>
      <p:sp>
        <p:nvSpPr>
          <p:cNvPr id="6" name="5 Marcador de pie de página"/>
          <p:cNvSpPr>
            <a:spLocks noGrp="1"/>
          </p:cNvSpPr>
          <p:nvPr>
            <p:ph type="ftr" sz="quarter" idx="11"/>
          </p:nvPr>
        </p:nvSpPr>
        <p:spPr/>
        <p:txBody>
          <a:bodyPr/>
          <a:lstStyle/>
          <a:p>
            <a:endParaRPr lang="en-US">
              <a:solidFill>
                <a:srgbClr val="E3DED1">
                  <a:shade val="50000"/>
                </a:srgbClr>
              </a:solidFill>
            </a:endParaRPr>
          </a:p>
        </p:txBody>
      </p:sp>
      <p:sp>
        <p:nvSpPr>
          <p:cNvPr id="7" name="6 Marcador de número de diapositiva"/>
          <p:cNvSpPr>
            <a:spLocks noGrp="1"/>
          </p:cNvSpPr>
          <p:nvPr>
            <p:ph type="sldNum" sz="quarter" idx="12"/>
          </p:nvPr>
        </p:nvSpPr>
        <p:spPr/>
        <p:txBody>
          <a:bodyPr/>
          <a:lstStyle/>
          <a:p>
            <a:fld id="{8ADD8637-ED08-4593-8DC5-A994427D371C}" type="slidenum">
              <a:rPr lang="en-US" smtClean="0">
                <a:solidFill>
                  <a:srgbClr val="E3DED1">
                    <a:shade val="50000"/>
                  </a:srgbClr>
                </a:solidFill>
              </a:rPr>
              <a:pPr/>
              <a:t>‹Nº›</a:t>
            </a:fld>
            <a:endParaRPr lang="en-US">
              <a:solidFill>
                <a:srgbClr val="E3DED1">
                  <a:shade val="50000"/>
                </a:srgbClr>
              </a:solidFill>
            </a:endParaRPr>
          </a:p>
        </p:txBody>
      </p:sp>
    </p:spTree>
    <p:extLst>
      <p:ext uri="{BB962C8B-B14F-4D97-AF65-F5344CB8AC3E}">
        <p14:creationId xmlns:p14="http://schemas.microsoft.com/office/powerpoint/2010/main" val="1122095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70560" y="4983480"/>
            <a:ext cx="10911840" cy="1051560"/>
          </a:xfrm>
        </p:spPr>
        <p:txBody>
          <a:bodyPr anchor="b"/>
          <a:lstStyle>
            <a:lvl1pPr>
              <a:defRPr b="1"/>
            </a:lvl1pPr>
            <a:extLst/>
          </a:lstStyle>
          <a:p>
            <a:r>
              <a:rPr kumimoji="0" lang="es-ES"/>
              <a:t>Haga clic para modificar el estilo de título del patrón</a:t>
            </a:r>
            <a:endParaRPr kumimoji="0" lang="en-US"/>
          </a:p>
        </p:txBody>
      </p:sp>
      <p:sp>
        <p:nvSpPr>
          <p:cNvPr id="3" name="2 Marcador de texto"/>
          <p:cNvSpPr>
            <a:spLocks noGrp="1"/>
          </p:cNvSpPr>
          <p:nvPr>
            <p:ph type="body" idx="1"/>
          </p:nvPr>
        </p:nvSpPr>
        <p:spPr>
          <a:xfrm>
            <a:off x="809632" y="579438"/>
            <a:ext cx="524256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a:t>Haga clic para modificar el estilo de texto del patrón</a:t>
            </a:r>
          </a:p>
        </p:txBody>
      </p:sp>
      <p:sp>
        <p:nvSpPr>
          <p:cNvPr id="4" name="3 Marcador de texto"/>
          <p:cNvSpPr>
            <a:spLocks noGrp="1"/>
          </p:cNvSpPr>
          <p:nvPr>
            <p:ph type="body" sz="half" idx="3"/>
          </p:nvPr>
        </p:nvSpPr>
        <p:spPr>
          <a:xfrm>
            <a:off x="6202892" y="579438"/>
            <a:ext cx="524256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a:t>Haga clic para modificar el estilo de texto del patrón</a:t>
            </a:r>
          </a:p>
        </p:txBody>
      </p:sp>
      <p:sp>
        <p:nvSpPr>
          <p:cNvPr id="5" name="4 Marcador de contenido"/>
          <p:cNvSpPr>
            <a:spLocks noGrp="1"/>
          </p:cNvSpPr>
          <p:nvPr>
            <p:ph sz="quarter" idx="2"/>
          </p:nvPr>
        </p:nvSpPr>
        <p:spPr>
          <a:xfrm>
            <a:off x="809632" y="1447800"/>
            <a:ext cx="524256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6" name="5 Marcador de contenido"/>
          <p:cNvSpPr>
            <a:spLocks noGrp="1"/>
          </p:cNvSpPr>
          <p:nvPr>
            <p:ph sz="quarter" idx="4"/>
          </p:nvPr>
        </p:nvSpPr>
        <p:spPr>
          <a:xfrm>
            <a:off x="6202892" y="1447800"/>
            <a:ext cx="524256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7" name="6 Marcador de fecha"/>
          <p:cNvSpPr>
            <a:spLocks noGrp="1"/>
          </p:cNvSpPr>
          <p:nvPr>
            <p:ph type="dt" sz="half" idx="10"/>
          </p:nvPr>
        </p:nvSpPr>
        <p:spPr/>
        <p:txBody>
          <a:bodyPr/>
          <a:lstStyle/>
          <a:p>
            <a:fld id="{AF116495-FB48-42EC-9EE0-52186E1F3850}" type="datetimeFigureOut">
              <a:rPr lang="en-US" smtClean="0">
                <a:solidFill>
                  <a:srgbClr val="E3DED1">
                    <a:shade val="50000"/>
                  </a:srgbClr>
                </a:solidFill>
              </a:rPr>
              <a:pPr/>
              <a:t>4/11/2019</a:t>
            </a:fld>
            <a:endParaRPr lang="en-US">
              <a:solidFill>
                <a:srgbClr val="E3DED1">
                  <a:shade val="50000"/>
                </a:srgbClr>
              </a:solidFill>
            </a:endParaRPr>
          </a:p>
        </p:txBody>
      </p:sp>
      <p:sp>
        <p:nvSpPr>
          <p:cNvPr id="8" name="7 Marcador de pie de página"/>
          <p:cNvSpPr>
            <a:spLocks noGrp="1"/>
          </p:cNvSpPr>
          <p:nvPr>
            <p:ph type="ftr" sz="quarter" idx="11"/>
          </p:nvPr>
        </p:nvSpPr>
        <p:spPr/>
        <p:txBody>
          <a:bodyPr/>
          <a:lstStyle/>
          <a:p>
            <a:endParaRPr lang="en-US">
              <a:solidFill>
                <a:srgbClr val="E3DED1">
                  <a:shade val="50000"/>
                </a:srgbClr>
              </a:solidFill>
            </a:endParaRPr>
          </a:p>
        </p:txBody>
      </p:sp>
      <p:sp>
        <p:nvSpPr>
          <p:cNvPr id="9" name="8 Marcador de número de diapositiva"/>
          <p:cNvSpPr>
            <a:spLocks noGrp="1"/>
          </p:cNvSpPr>
          <p:nvPr>
            <p:ph type="sldNum" sz="quarter" idx="12"/>
          </p:nvPr>
        </p:nvSpPr>
        <p:spPr/>
        <p:txBody>
          <a:bodyPr/>
          <a:lstStyle/>
          <a:p>
            <a:fld id="{8ADD8637-ED08-4593-8DC5-A994427D371C}" type="slidenum">
              <a:rPr lang="en-US" smtClean="0">
                <a:solidFill>
                  <a:srgbClr val="E3DED1">
                    <a:shade val="50000"/>
                  </a:srgbClr>
                </a:solidFill>
              </a:rPr>
              <a:pPr/>
              <a:t>‹Nº›</a:t>
            </a:fld>
            <a:endParaRPr lang="en-US">
              <a:solidFill>
                <a:srgbClr val="E3DED1">
                  <a:shade val="50000"/>
                </a:srgbClr>
              </a:solidFill>
            </a:endParaRPr>
          </a:p>
        </p:txBody>
      </p:sp>
    </p:spTree>
    <p:extLst>
      <p:ext uri="{BB962C8B-B14F-4D97-AF65-F5344CB8AC3E}">
        <p14:creationId xmlns:p14="http://schemas.microsoft.com/office/powerpoint/2010/main" val="36501223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3" name="2 Marcador de fecha"/>
          <p:cNvSpPr>
            <a:spLocks noGrp="1"/>
          </p:cNvSpPr>
          <p:nvPr>
            <p:ph type="dt" sz="half" idx="10"/>
          </p:nvPr>
        </p:nvSpPr>
        <p:spPr/>
        <p:txBody>
          <a:bodyPr/>
          <a:lstStyle/>
          <a:p>
            <a:fld id="{AF116495-FB48-42EC-9EE0-52186E1F3850}" type="datetimeFigureOut">
              <a:rPr lang="en-US" smtClean="0">
                <a:solidFill>
                  <a:srgbClr val="E3DED1">
                    <a:shade val="50000"/>
                  </a:srgbClr>
                </a:solidFill>
              </a:rPr>
              <a:pPr/>
              <a:t>4/11/2019</a:t>
            </a:fld>
            <a:endParaRPr lang="en-US">
              <a:solidFill>
                <a:srgbClr val="E3DED1">
                  <a:shade val="50000"/>
                </a:srgbClr>
              </a:solidFill>
            </a:endParaRPr>
          </a:p>
        </p:txBody>
      </p:sp>
      <p:sp>
        <p:nvSpPr>
          <p:cNvPr id="4" name="3 Marcador de pie de página"/>
          <p:cNvSpPr>
            <a:spLocks noGrp="1"/>
          </p:cNvSpPr>
          <p:nvPr>
            <p:ph type="ftr" sz="quarter" idx="11"/>
          </p:nvPr>
        </p:nvSpPr>
        <p:spPr/>
        <p:txBody>
          <a:bodyPr/>
          <a:lstStyle/>
          <a:p>
            <a:endParaRPr lang="en-US">
              <a:solidFill>
                <a:srgbClr val="E3DED1">
                  <a:shade val="50000"/>
                </a:srgbClr>
              </a:solidFill>
            </a:endParaRPr>
          </a:p>
        </p:txBody>
      </p:sp>
      <p:sp>
        <p:nvSpPr>
          <p:cNvPr id="5" name="4 Marcador de número de diapositiva"/>
          <p:cNvSpPr>
            <a:spLocks noGrp="1"/>
          </p:cNvSpPr>
          <p:nvPr>
            <p:ph type="sldNum" sz="quarter" idx="12"/>
          </p:nvPr>
        </p:nvSpPr>
        <p:spPr/>
        <p:txBody>
          <a:bodyPr/>
          <a:lstStyle/>
          <a:p>
            <a:fld id="{8ADD8637-ED08-4593-8DC5-A994427D371C}" type="slidenum">
              <a:rPr lang="en-US" smtClean="0">
                <a:solidFill>
                  <a:srgbClr val="E3DED1">
                    <a:shade val="50000"/>
                  </a:srgbClr>
                </a:solidFill>
              </a:rPr>
              <a:pPr/>
              <a:t>‹Nº›</a:t>
            </a:fld>
            <a:endParaRPr lang="en-US">
              <a:solidFill>
                <a:srgbClr val="E3DED1">
                  <a:shade val="50000"/>
                </a:srgbClr>
              </a:solidFill>
            </a:endParaRPr>
          </a:p>
        </p:txBody>
      </p:sp>
    </p:spTree>
    <p:extLst>
      <p:ext uri="{BB962C8B-B14F-4D97-AF65-F5344CB8AC3E}">
        <p14:creationId xmlns:p14="http://schemas.microsoft.com/office/powerpoint/2010/main" val="1418576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7" name="6 Rectángulo redondeado"/>
          <p:cNvSpPr/>
          <p:nvPr/>
        </p:nvSpPr>
        <p:spPr>
          <a:xfrm>
            <a:off x="406401" y="329185"/>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1 Marcador de fecha"/>
          <p:cNvSpPr>
            <a:spLocks noGrp="1"/>
          </p:cNvSpPr>
          <p:nvPr>
            <p:ph type="dt" sz="half" idx="10"/>
          </p:nvPr>
        </p:nvSpPr>
        <p:spPr/>
        <p:txBody>
          <a:bodyPr/>
          <a:lstStyle/>
          <a:p>
            <a:fld id="{AF116495-FB48-42EC-9EE0-52186E1F3850}" type="datetimeFigureOut">
              <a:rPr lang="en-US" smtClean="0">
                <a:solidFill>
                  <a:srgbClr val="E3DED1">
                    <a:shade val="50000"/>
                  </a:srgbClr>
                </a:solidFill>
              </a:rPr>
              <a:pPr/>
              <a:t>4/11/2019</a:t>
            </a:fld>
            <a:endParaRPr lang="en-US">
              <a:solidFill>
                <a:srgbClr val="E3DED1">
                  <a:shade val="50000"/>
                </a:srgbClr>
              </a:solidFill>
            </a:endParaRPr>
          </a:p>
        </p:txBody>
      </p:sp>
      <p:sp>
        <p:nvSpPr>
          <p:cNvPr id="3" name="2 Marcador de pie de página"/>
          <p:cNvSpPr>
            <a:spLocks noGrp="1"/>
          </p:cNvSpPr>
          <p:nvPr>
            <p:ph type="ftr" sz="quarter" idx="11"/>
          </p:nvPr>
        </p:nvSpPr>
        <p:spPr/>
        <p:txBody>
          <a:bodyPr/>
          <a:lstStyle/>
          <a:p>
            <a:endParaRPr lang="en-US">
              <a:solidFill>
                <a:srgbClr val="E3DED1">
                  <a:shade val="50000"/>
                </a:srgbClr>
              </a:solidFill>
            </a:endParaRPr>
          </a:p>
        </p:txBody>
      </p:sp>
      <p:sp>
        <p:nvSpPr>
          <p:cNvPr id="4" name="3 Marcador de número de diapositiva"/>
          <p:cNvSpPr>
            <a:spLocks noGrp="1"/>
          </p:cNvSpPr>
          <p:nvPr>
            <p:ph type="sldNum" sz="quarter" idx="12"/>
          </p:nvPr>
        </p:nvSpPr>
        <p:spPr/>
        <p:txBody>
          <a:bodyPr/>
          <a:lstStyle/>
          <a:p>
            <a:fld id="{8ADD8637-ED08-4593-8DC5-A994427D371C}" type="slidenum">
              <a:rPr lang="en-US" smtClean="0">
                <a:solidFill>
                  <a:srgbClr val="E3DED1">
                    <a:shade val="50000"/>
                  </a:srgbClr>
                </a:solidFill>
              </a:rPr>
              <a:pPr/>
              <a:t>‹Nº›</a:t>
            </a:fld>
            <a:endParaRPr lang="en-US">
              <a:solidFill>
                <a:srgbClr val="E3DED1">
                  <a:shade val="50000"/>
                </a:srgbClr>
              </a:solidFill>
            </a:endParaRPr>
          </a:p>
        </p:txBody>
      </p:sp>
    </p:spTree>
    <p:extLst>
      <p:ext uri="{BB962C8B-B14F-4D97-AF65-F5344CB8AC3E}">
        <p14:creationId xmlns:p14="http://schemas.microsoft.com/office/powerpoint/2010/main" val="28517990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7385045" y="533400"/>
            <a:ext cx="3962400" cy="914400"/>
          </a:xfrm>
        </p:spPr>
        <p:txBody>
          <a:bodyPr anchor="b"/>
          <a:lstStyle>
            <a:lvl1pPr algn="l">
              <a:buNone/>
              <a:defRPr sz="2200" b="1">
                <a:solidFill>
                  <a:schemeClr val="accent1"/>
                </a:solidFill>
              </a:defRPr>
            </a:lvl1pPr>
            <a:extLst/>
          </a:lstStyle>
          <a:p>
            <a:r>
              <a:rPr kumimoji="0" lang="es-ES"/>
              <a:t>Haga clic para modificar el estilo de título del patrón</a:t>
            </a:r>
            <a:endParaRPr kumimoji="0" lang="en-US"/>
          </a:p>
        </p:txBody>
      </p:sp>
      <p:sp>
        <p:nvSpPr>
          <p:cNvPr id="3" name="2 Marcador de texto"/>
          <p:cNvSpPr>
            <a:spLocks noGrp="1"/>
          </p:cNvSpPr>
          <p:nvPr>
            <p:ph type="body" idx="2"/>
          </p:nvPr>
        </p:nvSpPr>
        <p:spPr>
          <a:xfrm>
            <a:off x="7385129" y="1447802"/>
            <a:ext cx="39624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contenido"/>
          <p:cNvSpPr>
            <a:spLocks noGrp="1"/>
          </p:cNvSpPr>
          <p:nvPr>
            <p:ph sz="half" idx="1"/>
          </p:nvPr>
        </p:nvSpPr>
        <p:spPr>
          <a:xfrm>
            <a:off x="1015163" y="930144"/>
            <a:ext cx="6168212"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5" name="4 Marcador de fecha"/>
          <p:cNvSpPr>
            <a:spLocks noGrp="1"/>
          </p:cNvSpPr>
          <p:nvPr>
            <p:ph type="dt" sz="half" idx="10"/>
          </p:nvPr>
        </p:nvSpPr>
        <p:spPr/>
        <p:txBody>
          <a:bodyPr/>
          <a:lstStyle/>
          <a:p>
            <a:fld id="{AF116495-FB48-42EC-9EE0-52186E1F3850}" type="datetimeFigureOut">
              <a:rPr lang="en-US" smtClean="0">
                <a:solidFill>
                  <a:srgbClr val="E3DED1">
                    <a:shade val="50000"/>
                  </a:srgbClr>
                </a:solidFill>
              </a:rPr>
              <a:pPr/>
              <a:t>4/11/2019</a:t>
            </a:fld>
            <a:endParaRPr lang="en-US">
              <a:solidFill>
                <a:srgbClr val="E3DED1">
                  <a:shade val="50000"/>
                </a:srgbClr>
              </a:solidFill>
            </a:endParaRPr>
          </a:p>
        </p:txBody>
      </p:sp>
      <p:sp>
        <p:nvSpPr>
          <p:cNvPr id="6" name="5 Marcador de pie de página"/>
          <p:cNvSpPr>
            <a:spLocks noGrp="1"/>
          </p:cNvSpPr>
          <p:nvPr>
            <p:ph type="ftr" sz="quarter" idx="11"/>
          </p:nvPr>
        </p:nvSpPr>
        <p:spPr/>
        <p:txBody>
          <a:bodyPr/>
          <a:lstStyle/>
          <a:p>
            <a:endParaRPr lang="en-US">
              <a:solidFill>
                <a:srgbClr val="E3DED1">
                  <a:shade val="50000"/>
                </a:srgbClr>
              </a:solidFill>
            </a:endParaRPr>
          </a:p>
        </p:txBody>
      </p:sp>
      <p:sp>
        <p:nvSpPr>
          <p:cNvPr id="7" name="6 Marcador de número de diapositiva"/>
          <p:cNvSpPr>
            <a:spLocks noGrp="1"/>
          </p:cNvSpPr>
          <p:nvPr>
            <p:ph type="sldNum" sz="quarter" idx="12"/>
          </p:nvPr>
        </p:nvSpPr>
        <p:spPr/>
        <p:txBody>
          <a:bodyPr/>
          <a:lstStyle/>
          <a:p>
            <a:fld id="{8ADD8637-ED08-4593-8DC5-A994427D371C}" type="slidenum">
              <a:rPr lang="en-US" smtClean="0">
                <a:solidFill>
                  <a:srgbClr val="E3DED1">
                    <a:shade val="50000"/>
                  </a:srgbClr>
                </a:solidFill>
              </a:rPr>
              <a:pPr/>
              <a:t>‹Nº›</a:t>
            </a:fld>
            <a:endParaRPr lang="en-US">
              <a:solidFill>
                <a:srgbClr val="E3DED1">
                  <a:shade val="50000"/>
                </a:srgbClr>
              </a:solidFill>
            </a:endParaRPr>
          </a:p>
        </p:txBody>
      </p:sp>
    </p:spTree>
    <p:extLst>
      <p:ext uri="{BB962C8B-B14F-4D97-AF65-F5344CB8AC3E}">
        <p14:creationId xmlns:p14="http://schemas.microsoft.com/office/powerpoint/2010/main" val="28868677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5" name="14 Rectángulo redondeado"/>
          <p:cNvSpPr/>
          <p:nvPr/>
        </p:nvSpPr>
        <p:spPr>
          <a:xfrm>
            <a:off x="406401" y="329185"/>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1" name="10 Redondear rectángulo de esquina sencilla"/>
          <p:cNvSpPr/>
          <p:nvPr/>
        </p:nvSpPr>
        <p:spPr>
          <a:xfrm>
            <a:off x="8534401" y="434162"/>
            <a:ext cx="3099473"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1 Título"/>
          <p:cNvSpPr>
            <a:spLocks noGrp="1"/>
          </p:cNvSpPr>
          <p:nvPr>
            <p:ph type="title"/>
          </p:nvPr>
        </p:nvSpPr>
        <p:spPr>
          <a:xfrm>
            <a:off x="609600" y="5012056"/>
            <a:ext cx="10972800" cy="1051560"/>
          </a:xfrm>
        </p:spPr>
        <p:txBody>
          <a:bodyPr anchor="t"/>
          <a:lstStyle>
            <a:lvl1pPr algn="l">
              <a:buNone/>
              <a:defRPr sz="3600" b="0">
                <a:solidFill>
                  <a:schemeClr val="bg2">
                    <a:shade val="25000"/>
                  </a:schemeClr>
                </a:solidFill>
                <a:effectLst/>
              </a:defRPr>
            </a:lvl1pPr>
            <a:extLst/>
          </a:lstStyle>
          <a:p>
            <a:r>
              <a:rPr kumimoji="0" lang="es-ES"/>
              <a:t>Haga clic para modificar el estilo de título del patrón</a:t>
            </a:r>
            <a:endParaRPr kumimoji="0" lang="en-US"/>
          </a:p>
        </p:txBody>
      </p:sp>
      <p:sp>
        <p:nvSpPr>
          <p:cNvPr id="4" name="3 Marcador de texto"/>
          <p:cNvSpPr>
            <a:spLocks noGrp="1"/>
          </p:cNvSpPr>
          <p:nvPr>
            <p:ph type="body" sz="half" idx="2"/>
          </p:nvPr>
        </p:nvSpPr>
        <p:spPr bwMode="grayWhite">
          <a:xfrm>
            <a:off x="8616949" y="533400"/>
            <a:ext cx="298704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5" name="4 Marcador de fecha"/>
          <p:cNvSpPr>
            <a:spLocks noGrp="1"/>
          </p:cNvSpPr>
          <p:nvPr>
            <p:ph type="dt" sz="half" idx="10"/>
          </p:nvPr>
        </p:nvSpPr>
        <p:spPr/>
        <p:txBody>
          <a:bodyPr/>
          <a:lstStyle/>
          <a:p>
            <a:fld id="{AF116495-FB48-42EC-9EE0-52186E1F3850}" type="datetimeFigureOut">
              <a:rPr lang="en-US" smtClean="0">
                <a:solidFill>
                  <a:srgbClr val="E3DED1">
                    <a:shade val="50000"/>
                  </a:srgbClr>
                </a:solidFill>
              </a:rPr>
              <a:pPr/>
              <a:t>4/11/2019</a:t>
            </a:fld>
            <a:endParaRPr lang="en-US">
              <a:solidFill>
                <a:srgbClr val="E3DED1">
                  <a:shade val="50000"/>
                </a:srgbClr>
              </a:solidFill>
            </a:endParaRPr>
          </a:p>
        </p:txBody>
      </p:sp>
      <p:sp>
        <p:nvSpPr>
          <p:cNvPr id="6" name="5 Marcador de pie de página"/>
          <p:cNvSpPr>
            <a:spLocks noGrp="1"/>
          </p:cNvSpPr>
          <p:nvPr>
            <p:ph type="ftr" sz="quarter" idx="11"/>
          </p:nvPr>
        </p:nvSpPr>
        <p:spPr/>
        <p:txBody>
          <a:bodyPr/>
          <a:lstStyle/>
          <a:p>
            <a:endParaRPr lang="en-US">
              <a:solidFill>
                <a:srgbClr val="E3DED1">
                  <a:shade val="50000"/>
                </a:srgbClr>
              </a:solidFill>
            </a:endParaRPr>
          </a:p>
        </p:txBody>
      </p:sp>
      <p:sp>
        <p:nvSpPr>
          <p:cNvPr id="7" name="6 Marcador de número de diapositiva"/>
          <p:cNvSpPr>
            <a:spLocks noGrp="1"/>
          </p:cNvSpPr>
          <p:nvPr>
            <p:ph type="sldNum" sz="quarter" idx="12"/>
          </p:nvPr>
        </p:nvSpPr>
        <p:spPr/>
        <p:txBody>
          <a:bodyPr/>
          <a:lstStyle/>
          <a:p>
            <a:fld id="{8ADD8637-ED08-4593-8DC5-A994427D371C}" type="slidenum">
              <a:rPr lang="en-US" smtClean="0">
                <a:solidFill>
                  <a:srgbClr val="E3DED1">
                    <a:shade val="50000"/>
                  </a:srgbClr>
                </a:solidFill>
              </a:rPr>
              <a:pPr/>
              <a:t>‹Nº›</a:t>
            </a:fld>
            <a:endParaRPr lang="en-US">
              <a:solidFill>
                <a:srgbClr val="E3DED1">
                  <a:shade val="50000"/>
                </a:srgbClr>
              </a:solidFill>
            </a:endParaRPr>
          </a:p>
        </p:txBody>
      </p:sp>
      <p:sp>
        <p:nvSpPr>
          <p:cNvPr id="3" name="2 Marcador de posición de imagen"/>
          <p:cNvSpPr>
            <a:spLocks noGrp="1"/>
          </p:cNvSpPr>
          <p:nvPr>
            <p:ph type="pic" idx="1"/>
          </p:nvPr>
        </p:nvSpPr>
        <p:spPr>
          <a:xfrm>
            <a:off x="561973" y="435768"/>
            <a:ext cx="7900416"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s-ES"/>
              <a:t>Haga clic en el icono para agregar una imagen</a:t>
            </a:r>
            <a:endParaRPr kumimoji="0" lang="en-US"/>
          </a:p>
        </p:txBody>
      </p:sp>
    </p:spTree>
    <p:extLst>
      <p:ext uri="{BB962C8B-B14F-4D97-AF65-F5344CB8AC3E}">
        <p14:creationId xmlns:p14="http://schemas.microsoft.com/office/powerpoint/2010/main" val="24089723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70560" y="4983480"/>
            <a:ext cx="10911840" cy="1051560"/>
          </a:xfrm>
        </p:spPr>
        <p:txBody>
          <a:bodyPr/>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a:xfrm>
            <a:off x="670560" y="530352"/>
            <a:ext cx="10911840" cy="4187952"/>
          </a:xfrm>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AF116495-FB48-42EC-9EE0-52186E1F3850}" type="datetimeFigureOut">
              <a:rPr lang="en-US" smtClean="0">
                <a:solidFill>
                  <a:srgbClr val="E3DED1">
                    <a:shade val="50000"/>
                  </a:srgbClr>
                </a:solidFill>
              </a:rPr>
              <a:pPr/>
              <a:t>4/11/2019</a:t>
            </a:fld>
            <a:endParaRPr lang="en-US">
              <a:solidFill>
                <a:srgbClr val="E3DED1">
                  <a:shade val="50000"/>
                </a:srgbClr>
              </a:solidFill>
            </a:endParaRPr>
          </a:p>
        </p:txBody>
      </p:sp>
      <p:sp>
        <p:nvSpPr>
          <p:cNvPr id="5" name="4 Marcador de pie de página"/>
          <p:cNvSpPr>
            <a:spLocks noGrp="1"/>
          </p:cNvSpPr>
          <p:nvPr>
            <p:ph type="ftr" sz="quarter" idx="11"/>
          </p:nvPr>
        </p:nvSpPr>
        <p:spPr/>
        <p:txBody>
          <a:bodyPr/>
          <a:lstStyle/>
          <a:p>
            <a:endParaRPr lang="en-US">
              <a:solidFill>
                <a:srgbClr val="E3DED1">
                  <a:shade val="50000"/>
                </a:srgbClr>
              </a:solidFill>
            </a:endParaRPr>
          </a:p>
        </p:txBody>
      </p:sp>
      <p:sp>
        <p:nvSpPr>
          <p:cNvPr id="6" name="5 Marcador de número de diapositiva"/>
          <p:cNvSpPr>
            <a:spLocks noGrp="1"/>
          </p:cNvSpPr>
          <p:nvPr>
            <p:ph type="sldNum" sz="quarter" idx="12"/>
          </p:nvPr>
        </p:nvSpPr>
        <p:spPr/>
        <p:txBody>
          <a:bodyPr/>
          <a:lstStyle/>
          <a:p>
            <a:fld id="{8ADD8637-ED08-4593-8DC5-A994427D371C}" type="slidenum">
              <a:rPr lang="en-US" smtClean="0">
                <a:solidFill>
                  <a:srgbClr val="E3DED1">
                    <a:shade val="50000"/>
                  </a:srgbClr>
                </a:solidFill>
              </a:rPr>
              <a:pPr/>
              <a:t>‹Nº›</a:t>
            </a:fld>
            <a:endParaRPr lang="en-US">
              <a:solidFill>
                <a:srgbClr val="E3DED1">
                  <a:shade val="50000"/>
                </a:srgbClr>
              </a:solidFill>
            </a:endParaRPr>
          </a:p>
        </p:txBody>
      </p:sp>
    </p:spTree>
    <p:extLst>
      <p:ext uri="{BB962C8B-B14F-4D97-AF65-F5344CB8AC3E}">
        <p14:creationId xmlns:p14="http://schemas.microsoft.com/office/powerpoint/2010/main" val="907112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533405"/>
            <a:ext cx="2641600" cy="5257799"/>
          </a:xfrm>
        </p:spPr>
        <p:txBody>
          <a:bodyPr vert="eaVert"/>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a:xfrm>
            <a:off x="711200" y="533403"/>
            <a:ext cx="7924800" cy="5257801"/>
          </a:xfrm>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AF116495-FB48-42EC-9EE0-52186E1F3850}" type="datetimeFigureOut">
              <a:rPr lang="en-US" smtClean="0">
                <a:solidFill>
                  <a:srgbClr val="E3DED1">
                    <a:shade val="50000"/>
                  </a:srgbClr>
                </a:solidFill>
              </a:rPr>
              <a:pPr/>
              <a:t>4/11/2019</a:t>
            </a:fld>
            <a:endParaRPr lang="en-US">
              <a:solidFill>
                <a:srgbClr val="E3DED1">
                  <a:shade val="50000"/>
                </a:srgbClr>
              </a:solidFill>
            </a:endParaRPr>
          </a:p>
        </p:txBody>
      </p:sp>
      <p:sp>
        <p:nvSpPr>
          <p:cNvPr id="5" name="4 Marcador de pie de página"/>
          <p:cNvSpPr>
            <a:spLocks noGrp="1"/>
          </p:cNvSpPr>
          <p:nvPr>
            <p:ph type="ftr" sz="quarter" idx="11"/>
          </p:nvPr>
        </p:nvSpPr>
        <p:spPr/>
        <p:txBody>
          <a:bodyPr/>
          <a:lstStyle/>
          <a:p>
            <a:endParaRPr lang="en-US">
              <a:solidFill>
                <a:srgbClr val="E3DED1">
                  <a:shade val="50000"/>
                </a:srgbClr>
              </a:solidFill>
            </a:endParaRPr>
          </a:p>
        </p:txBody>
      </p:sp>
      <p:sp>
        <p:nvSpPr>
          <p:cNvPr id="6" name="5 Marcador de número de diapositiva"/>
          <p:cNvSpPr>
            <a:spLocks noGrp="1"/>
          </p:cNvSpPr>
          <p:nvPr>
            <p:ph type="sldNum" sz="quarter" idx="12"/>
          </p:nvPr>
        </p:nvSpPr>
        <p:spPr/>
        <p:txBody>
          <a:bodyPr/>
          <a:lstStyle/>
          <a:p>
            <a:fld id="{8ADD8637-ED08-4593-8DC5-A994427D371C}" type="slidenum">
              <a:rPr lang="en-US" smtClean="0">
                <a:solidFill>
                  <a:srgbClr val="E3DED1">
                    <a:shade val="50000"/>
                  </a:srgbClr>
                </a:solidFill>
              </a:rPr>
              <a:pPr/>
              <a:t>‹Nº›</a:t>
            </a:fld>
            <a:endParaRPr lang="en-US">
              <a:solidFill>
                <a:srgbClr val="E3DED1">
                  <a:shade val="50000"/>
                </a:srgbClr>
              </a:solidFill>
            </a:endParaRPr>
          </a:p>
        </p:txBody>
      </p:sp>
    </p:spTree>
    <p:extLst>
      <p:ext uri="{BB962C8B-B14F-4D97-AF65-F5344CB8AC3E}">
        <p14:creationId xmlns:p14="http://schemas.microsoft.com/office/powerpoint/2010/main" val="869158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4/11/2019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42A54C80-263E-416B-A8E0-580EDEADCBDC}" type="datetimeFigureOut">
              <a:rPr lang="en-US" dirty="0"/>
              <a:t>4/11/2019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4/11/2019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4/11/2019</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D1C172-D26E-4F03-A6B6-71ED48B4ECAE}" type="datetimeFigureOut">
              <a:rPr lang="es-ES" smtClean="0"/>
              <a:t>11/04/2019</a:t>
            </a:fld>
            <a:endParaRPr lang="es-ES"/>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028BC7-1157-4078-9071-833C3EEB19D7}" type="slidenum">
              <a:rPr lang="es-ES" smtClean="0"/>
              <a:t>‹Nº›</a:t>
            </a:fld>
            <a:endParaRPr lang="es-ES"/>
          </a:p>
        </p:txBody>
      </p:sp>
    </p:spTree>
    <p:extLst>
      <p:ext uri="{BB962C8B-B14F-4D97-AF65-F5344CB8AC3E}">
        <p14:creationId xmlns:p14="http://schemas.microsoft.com/office/powerpoint/2010/main" val="244915973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116495-FB48-42EC-9EE0-52186E1F3850}" type="datetimeFigureOut">
              <a:rPr lang="en-US" smtClean="0">
                <a:solidFill>
                  <a:srgbClr val="E3DED1">
                    <a:shade val="50000"/>
                  </a:srgbClr>
                </a:solidFill>
              </a:rPr>
              <a:pPr/>
              <a:t>4/11/2019</a:t>
            </a:fld>
            <a:endParaRPr lang="en-US">
              <a:solidFill>
                <a:srgbClr val="E3DED1">
                  <a:shade val="50000"/>
                </a:srgb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E3DED1">
                  <a:shade val="50000"/>
                </a:srgb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DD8637-ED08-4593-8DC5-A994427D371C}" type="slidenum">
              <a:rPr lang="en-US" smtClean="0">
                <a:solidFill>
                  <a:srgbClr val="E3DED1">
                    <a:shade val="50000"/>
                  </a:srgbClr>
                </a:solidFill>
              </a:rPr>
              <a:pPr/>
              <a:t>‹Nº›</a:t>
            </a:fld>
            <a:endParaRPr lang="en-US">
              <a:solidFill>
                <a:srgbClr val="E3DED1">
                  <a:shade val="50000"/>
                </a:srgbClr>
              </a:solidFill>
            </a:endParaRPr>
          </a:p>
        </p:txBody>
      </p:sp>
    </p:spTree>
    <p:extLst>
      <p:ext uri="{BB962C8B-B14F-4D97-AF65-F5344CB8AC3E}">
        <p14:creationId xmlns:p14="http://schemas.microsoft.com/office/powerpoint/2010/main" val="248840019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3D5935-2494-4114-B6BF-DC997A3DD2C1}" type="datetimeFigureOut">
              <a:rPr lang="es-EC" smtClean="0">
                <a:solidFill>
                  <a:prstClr val="black">
                    <a:tint val="75000"/>
                  </a:prstClr>
                </a:solidFill>
              </a:rPr>
              <a:pPr/>
              <a:t>11/4/2019</a:t>
            </a:fld>
            <a:endParaRPr lang="es-EC">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3B968E-F67A-4ED8-9FAA-1B3F38DF73C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15327681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6 Rectángulo redondeado"/>
          <p:cNvSpPr/>
          <p:nvPr/>
        </p:nvSpPr>
        <p:spPr>
          <a:xfrm>
            <a:off x="406401" y="329185"/>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8 Rectángulo redondeado"/>
          <p:cNvSpPr/>
          <p:nvPr/>
        </p:nvSpPr>
        <p:spPr>
          <a:xfrm>
            <a:off x="558129" y="434162"/>
            <a:ext cx="11075745"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3" name="12 Marcador de título"/>
          <p:cNvSpPr>
            <a:spLocks noGrp="1"/>
          </p:cNvSpPr>
          <p:nvPr>
            <p:ph type="title"/>
          </p:nvPr>
        </p:nvSpPr>
        <p:spPr>
          <a:xfrm>
            <a:off x="670560" y="4985590"/>
            <a:ext cx="10911840" cy="1051560"/>
          </a:xfrm>
          <a:prstGeom prst="rect">
            <a:avLst/>
          </a:prstGeom>
        </p:spPr>
        <p:txBody>
          <a:bodyPr vert="horz" anchor="b">
            <a:normAutofit/>
          </a:bodyPr>
          <a:lstStyle/>
          <a:p>
            <a:r>
              <a:rPr kumimoji="0" lang="es-ES"/>
              <a:t>Haga clic para modificar el estilo de título del patrón</a:t>
            </a:r>
            <a:endParaRPr kumimoji="0" lang="en-US"/>
          </a:p>
        </p:txBody>
      </p:sp>
      <p:sp>
        <p:nvSpPr>
          <p:cNvPr id="4" name="3 Marcador de texto"/>
          <p:cNvSpPr>
            <a:spLocks noGrp="1"/>
          </p:cNvSpPr>
          <p:nvPr>
            <p:ph type="body" idx="1"/>
          </p:nvPr>
        </p:nvSpPr>
        <p:spPr>
          <a:xfrm>
            <a:off x="670560" y="530352"/>
            <a:ext cx="10911840" cy="4187952"/>
          </a:xfrm>
          <a:prstGeom prst="rect">
            <a:avLst/>
          </a:prstGeom>
        </p:spPr>
        <p:txBody>
          <a:bodyPr vert="horz" lIns="182880" tIns="91440">
            <a:normAutofit/>
          </a:bodyPr>
          <a:lstStyle/>
          <a:p>
            <a:pPr lvl="0" eaLnBrk="1" latinLnBrk="0" hangingPunct="1"/>
            <a:r>
              <a:rPr kumimoji="0" lang="es-ES"/>
              <a:t>Haga clic para modificar el estilo de texto del patrón</a:t>
            </a:r>
          </a:p>
          <a:p>
            <a:pPr lvl="1" eaLnBrk="1" latinLnBrk="0" hangingPunct="1"/>
            <a:r>
              <a:rPr kumimoji="0" lang="es-ES"/>
              <a:t>Segundo nivel</a:t>
            </a:r>
          </a:p>
          <a:p>
            <a:pPr lvl="2" eaLnBrk="1" latinLnBrk="0" hangingPunct="1"/>
            <a:r>
              <a:rPr kumimoji="0" lang="es-ES"/>
              <a:t>Tercer nivel</a:t>
            </a:r>
          </a:p>
          <a:p>
            <a:pPr lvl="3" eaLnBrk="1" latinLnBrk="0" hangingPunct="1"/>
            <a:r>
              <a:rPr kumimoji="0" lang="es-ES"/>
              <a:t>Cuarto nivel</a:t>
            </a:r>
          </a:p>
          <a:p>
            <a:pPr lvl="4" eaLnBrk="1" latinLnBrk="0" hangingPunct="1"/>
            <a:r>
              <a:rPr kumimoji="0" lang="es-ES"/>
              <a:t>Quinto nivel</a:t>
            </a:r>
            <a:endParaRPr kumimoji="0" lang="en-US"/>
          </a:p>
        </p:txBody>
      </p:sp>
      <p:sp>
        <p:nvSpPr>
          <p:cNvPr id="25" name="24 Marcador de fecha"/>
          <p:cNvSpPr>
            <a:spLocks noGrp="1"/>
          </p:cNvSpPr>
          <p:nvPr>
            <p:ph type="dt" sz="half" idx="2"/>
          </p:nvPr>
        </p:nvSpPr>
        <p:spPr>
          <a:xfrm>
            <a:off x="5035104" y="6111876"/>
            <a:ext cx="3048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AF116495-FB48-42EC-9EE0-52186E1F3850}" type="datetimeFigureOut">
              <a:rPr lang="en-US" smtClean="0">
                <a:solidFill>
                  <a:srgbClr val="E3DED1">
                    <a:shade val="50000"/>
                  </a:srgbClr>
                </a:solidFill>
              </a:rPr>
              <a:pPr/>
              <a:t>4/11/2019</a:t>
            </a:fld>
            <a:endParaRPr lang="en-US">
              <a:solidFill>
                <a:srgbClr val="E3DED1">
                  <a:shade val="50000"/>
                </a:srgbClr>
              </a:solidFill>
            </a:endParaRPr>
          </a:p>
        </p:txBody>
      </p:sp>
      <p:sp>
        <p:nvSpPr>
          <p:cNvPr id="18" name="17 Marcador de pie de página"/>
          <p:cNvSpPr>
            <a:spLocks noGrp="1"/>
          </p:cNvSpPr>
          <p:nvPr>
            <p:ph type="ftr" sz="quarter" idx="3"/>
          </p:nvPr>
        </p:nvSpPr>
        <p:spPr>
          <a:xfrm>
            <a:off x="8083104" y="6111876"/>
            <a:ext cx="3048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en-US">
              <a:solidFill>
                <a:srgbClr val="E3DED1">
                  <a:shade val="50000"/>
                </a:srgbClr>
              </a:solidFill>
            </a:endParaRPr>
          </a:p>
        </p:txBody>
      </p:sp>
      <p:sp>
        <p:nvSpPr>
          <p:cNvPr id="5" name="4 Marcador de número de diapositiva"/>
          <p:cNvSpPr>
            <a:spLocks noGrp="1"/>
          </p:cNvSpPr>
          <p:nvPr>
            <p:ph type="sldNum" sz="quarter" idx="4"/>
          </p:nvPr>
        </p:nvSpPr>
        <p:spPr>
          <a:xfrm>
            <a:off x="11131104" y="6111876"/>
            <a:ext cx="6096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8ADD8637-ED08-4593-8DC5-A994427D371C}" type="slidenum">
              <a:rPr lang="en-US" smtClean="0">
                <a:solidFill>
                  <a:srgbClr val="E3DED1">
                    <a:shade val="50000"/>
                  </a:srgbClr>
                </a:solidFill>
              </a:rPr>
              <a:pPr/>
              <a:t>‹Nº›</a:t>
            </a:fld>
            <a:endParaRPr lang="en-US">
              <a:solidFill>
                <a:srgbClr val="E3DED1">
                  <a:shade val="50000"/>
                </a:srgbClr>
              </a:solidFill>
            </a:endParaRPr>
          </a:p>
        </p:txBody>
      </p:sp>
    </p:spTree>
    <p:extLst>
      <p:ext uri="{BB962C8B-B14F-4D97-AF65-F5344CB8AC3E}">
        <p14:creationId xmlns:p14="http://schemas.microsoft.com/office/powerpoint/2010/main" val="3169934573"/>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5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95707" y="3806896"/>
            <a:ext cx="9593324" cy="1646302"/>
          </a:xfrm>
        </p:spPr>
        <p:txBody>
          <a:bodyPr/>
          <a:lstStyle/>
          <a:p>
            <a:pPr algn="just"/>
            <a:r>
              <a:rPr lang="es-ES" sz="4000" b="1" dirty="0">
                <a:solidFill>
                  <a:srgbClr val="0070C0"/>
                </a:solidFill>
              </a:rPr>
              <a:t>INFORME DE RENDICION DE CUENTAS DEL CONSEJO CANTONAL DE PROTECCIÓN DE DERECHOS DE SALITRE DEL AÑO 2018 </a:t>
            </a:r>
          </a:p>
        </p:txBody>
      </p:sp>
      <p:pic>
        <p:nvPicPr>
          <p:cNvPr id="3" name="Picture 2" descr="C:\Users\nilson\Desktop\LOGO CONSEJO - copia.jpg">
            <a:extLst>
              <a:ext uri="{FF2B5EF4-FFF2-40B4-BE49-F238E27FC236}">
                <a16:creationId xmlns:a16="http://schemas.microsoft.com/office/drawing/2014/main" id="{0C87A747-ABF9-420C-B9CD-C6738CD76E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3001" y="-71021"/>
            <a:ext cx="4246031" cy="2451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96879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49B1EC68-3DC9-4694-AFF3-E122FB9125B7}"/>
              </a:ext>
            </a:extLst>
          </p:cNvPr>
          <p:cNvSpPr>
            <a:spLocks noGrp="1"/>
          </p:cNvSpPr>
          <p:nvPr/>
        </p:nvSpPr>
        <p:spPr>
          <a:xfrm>
            <a:off x="1981200" y="2075152"/>
            <a:ext cx="8229600" cy="1944216"/>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b="1" dirty="0"/>
              <a:t>Consejo de Protección realizo en el 2018</a:t>
            </a:r>
            <a:br>
              <a:rPr lang="es-ES" b="1" dirty="0"/>
            </a:br>
            <a:r>
              <a:rPr lang="es-ES" b="1" dirty="0">
                <a:solidFill>
                  <a:srgbClr val="FF0000"/>
                </a:solidFill>
              </a:rPr>
              <a:t>12</a:t>
            </a:r>
            <a:r>
              <a:rPr lang="es-ES" b="1" dirty="0"/>
              <a:t> Sesiones ordinarias</a:t>
            </a:r>
          </a:p>
          <a:p>
            <a:endParaRPr lang="es-ES" b="1" dirty="0"/>
          </a:p>
          <a:p>
            <a:r>
              <a:rPr lang="es-ES" b="1" dirty="0">
                <a:solidFill>
                  <a:srgbClr val="FF0000"/>
                </a:solidFill>
              </a:rPr>
              <a:t>70</a:t>
            </a:r>
            <a:r>
              <a:rPr lang="es-ES" b="1" dirty="0"/>
              <a:t> Resoluciones adoptadas para la garantía de derechos de personas o grupo prioritarios. </a:t>
            </a:r>
          </a:p>
        </p:txBody>
      </p:sp>
    </p:spTree>
    <p:extLst>
      <p:ext uri="{BB962C8B-B14F-4D97-AF65-F5344CB8AC3E}">
        <p14:creationId xmlns:p14="http://schemas.microsoft.com/office/powerpoint/2010/main" val="3377632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239708-6047-4006-B8FC-3EFC452D80BB}"/>
              </a:ext>
            </a:extLst>
          </p:cNvPr>
          <p:cNvSpPr>
            <a:spLocks noGrp="1"/>
          </p:cNvSpPr>
          <p:nvPr>
            <p:ph type="title"/>
          </p:nvPr>
        </p:nvSpPr>
        <p:spPr/>
        <p:txBody>
          <a:bodyPr/>
          <a:lstStyle/>
          <a:p>
            <a:pPr algn="ctr"/>
            <a:r>
              <a:rPr lang="es-EC" b="1" dirty="0">
                <a:solidFill>
                  <a:srgbClr val="FF0000"/>
                </a:solidFill>
              </a:rPr>
              <a:t>Propuestas de Políticas Publicas</a:t>
            </a:r>
          </a:p>
        </p:txBody>
      </p:sp>
      <p:sp>
        <p:nvSpPr>
          <p:cNvPr id="3" name="CuadroTexto 2">
            <a:extLst>
              <a:ext uri="{FF2B5EF4-FFF2-40B4-BE49-F238E27FC236}">
                <a16:creationId xmlns:a16="http://schemas.microsoft.com/office/drawing/2014/main" id="{06BCA81D-F750-41E9-A305-9F9A01A58B2C}"/>
              </a:ext>
            </a:extLst>
          </p:cNvPr>
          <p:cNvSpPr txBox="1"/>
          <p:nvPr/>
        </p:nvSpPr>
        <p:spPr>
          <a:xfrm>
            <a:off x="1012054" y="2342278"/>
            <a:ext cx="8851037" cy="2585323"/>
          </a:xfrm>
          <a:prstGeom prst="rect">
            <a:avLst/>
          </a:prstGeom>
          <a:noFill/>
        </p:spPr>
        <p:txBody>
          <a:bodyPr wrap="square" rtlCol="0">
            <a:spAutoFit/>
          </a:bodyPr>
          <a:lstStyle/>
          <a:p>
            <a:r>
              <a:rPr lang="es-EC" dirty="0"/>
              <a:t>Se presentaron dos PROYECTOS DE POLITICAS PUBLICAS al Gobierno Municipal de Salitre.</a:t>
            </a:r>
          </a:p>
          <a:p>
            <a:endParaRPr lang="es-EC" dirty="0"/>
          </a:p>
          <a:p>
            <a:r>
              <a:rPr lang="es-EC" dirty="0"/>
              <a:t>1.- </a:t>
            </a:r>
            <a:r>
              <a:rPr lang="es-MX" dirty="0">
                <a:solidFill>
                  <a:prstClr val="black"/>
                </a:solidFill>
                <a:latin typeface="Times New Roman" panose="02020603050405020304" pitchFamily="18" charset="0"/>
                <a:ea typeface="Times New Roman" panose="02020603050405020304" pitchFamily="18" charset="0"/>
              </a:rPr>
              <a:t>Proyecto de Ordenanza para el Buen Vivir y Regulaciones de Tarifas e Impuestos de las Personas Adultas Mayores del Cantón Salitre. </a:t>
            </a:r>
          </a:p>
          <a:p>
            <a:endParaRPr lang="es-MX" dirty="0">
              <a:solidFill>
                <a:prstClr val="black"/>
              </a:solidFill>
              <a:latin typeface="Times New Roman" panose="02020603050405020304" pitchFamily="18" charset="0"/>
            </a:endParaRPr>
          </a:p>
          <a:p>
            <a:pPr lvl="0" algn="just"/>
            <a:r>
              <a:rPr lang="es-MX" dirty="0">
                <a:solidFill>
                  <a:prstClr val="black"/>
                </a:solidFill>
                <a:latin typeface="Times New Roman" panose="02020603050405020304" pitchFamily="18" charset="0"/>
              </a:rPr>
              <a:t>2.- </a:t>
            </a:r>
            <a:r>
              <a:rPr lang="es-MX" dirty="0">
                <a:solidFill>
                  <a:prstClr val="black"/>
                </a:solidFill>
                <a:latin typeface="Times New Roman" panose="02020603050405020304" pitchFamily="18" charset="0"/>
                <a:ea typeface="Times New Roman" panose="02020603050405020304" pitchFamily="18" charset="0"/>
              </a:rPr>
              <a:t>Proyecto de Ordenanza para Prevenir y Erradicar la Violencia contra las Mujeres en el Cantón Salitre. </a:t>
            </a:r>
          </a:p>
          <a:p>
            <a:endParaRPr lang="es-EC" dirty="0"/>
          </a:p>
        </p:txBody>
      </p:sp>
    </p:spTree>
    <p:extLst>
      <p:ext uri="{BB962C8B-B14F-4D97-AF65-F5344CB8AC3E}">
        <p14:creationId xmlns:p14="http://schemas.microsoft.com/office/powerpoint/2010/main" val="13224121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4991EC-B9C7-4ADA-B5B4-505BAFF67DAA}"/>
              </a:ext>
            </a:extLst>
          </p:cNvPr>
          <p:cNvSpPr>
            <a:spLocks noGrp="1"/>
          </p:cNvSpPr>
          <p:nvPr>
            <p:ph type="title"/>
          </p:nvPr>
        </p:nvSpPr>
        <p:spPr>
          <a:xfrm>
            <a:off x="774988" y="467558"/>
            <a:ext cx="8596668" cy="1059401"/>
          </a:xfrm>
        </p:spPr>
        <p:txBody>
          <a:bodyPr>
            <a:normAutofit fontScale="90000"/>
          </a:bodyPr>
          <a:lstStyle/>
          <a:p>
            <a:r>
              <a:rPr lang="es-EC" dirty="0"/>
              <a:t>REFERENTE A TRANSVERSALIZACION DE POLITICAS PUBLICAS</a:t>
            </a:r>
          </a:p>
        </p:txBody>
      </p:sp>
      <p:sp>
        <p:nvSpPr>
          <p:cNvPr id="3" name="CuadroTexto 2">
            <a:extLst>
              <a:ext uri="{FF2B5EF4-FFF2-40B4-BE49-F238E27FC236}">
                <a16:creationId xmlns:a16="http://schemas.microsoft.com/office/drawing/2014/main" id="{EC642BB2-20B1-434B-B86E-54261D521A3E}"/>
              </a:ext>
            </a:extLst>
          </p:cNvPr>
          <p:cNvSpPr txBox="1"/>
          <p:nvPr/>
        </p:nvSpPr>
        <p:spPr>
          <a:xfrm>
            <a:off x="774987" y="1788358"/>
            <a:ext cx="8937183" cy="4647426"/>
          </a:xfrm>
          <a:prstGeom prst="rect">
            <a:avLst/>
          </a:prstGeom>
          <a:noFill/>
        </p:spPr>
        <p:txBody>
          <a:bodyPr wrap="square" rtlCol="0">
            <a:spAutoFit/>
          </a:bodyPr>
          <a:lstStyle/>
          <a:p>
            <a:r>
              <a:rPr lang="es-EC" dirty="0"/>
              <a:t>35 Eventos de transversalización, inclusión y promoción de derechos de personas y grupos de atención prioritaria.</a:t>
            </a:r>
          </a:p>
          <a:p>
            <a:r>
              <a:rPr lang="es-EC" dirty="0"/>
              <a:t>TEMAS:</a:t>
            </a:r>
          </a:p>
          <a:p>
            <a:endParaRPr lang="es-EC" dirty="0"/>
          </a:p>
          <a:p>
            <a:pPr marL="171450" indent="-171450">
              <a:buFont typeface="Wingdings" panose="05000000000000000000" pitchFamily="2" charset="2"/>
              <a:buChar char="ü"/>
            </a:pPr>
            <a:r>
              <a:rPr lang="es-ES" sz="1400" dirty="0">
                <a:latin typeface="Arial" panose="020B0604020202020204" pitchFamily="34" charset="0"/>
                <a:ea typeface="Times New Roman" panose="02020603050405020304" pitchFamily="18" charset="0"/>
                <a:cs typeface="Arial" panose="020B0604020202020204" pitchFamily="34" charset="0"/>
              </a:rPr>
              <a:t>Buen Trato y Prevención De Abuso Sexual En Niñez Y Adolescencia y Prevención De Enfermedades Invernales y Alimentación Saludable. Dirigido A Moradores Del Rcto. Cañaveral. Coordinado Con El Distrito De Salud.</a:t>
            </a:r>
          </a:p>
          <a:p>
            <a:endParaRPr lang="es-ES" sz="1400" dirty="0">
              <a:latin typeface="Arial" panose="020B0604020202020204" pitchFamily="34" charset="0"/>
              <a:ea typeface="Times New Roman" panose="02020603050405020304" pitchFamily="18" charset="0"/>
              <a:cs typeface="Arial" panose="020B0604020202020204" pitchFamily="34" charset="0"/>
            </a:endParaRPr>
          </a:p>
          <a:p>
            <a:pPr marL="171450" indent="-171450">
              <a:buFont typeface="Wingdings" panose="05000000000000000000" pitchFamily="2" charset="2"/>
              <a:buChar char="ü"/>
            </a:pPr>
            <a:r>
              <a:rPr lang="es-ES" sz="1400" dirty="0">
                <a:solidFill>
                  <a:prstClr val="black"/>
                </a:solidFill>
                <a:latin typeface="Arial" panose="020B0604020202020204" pitchFamily="34" charset="0"/>
                <a:ea typeface="+mj-ea"/>
                <a:cs typeface="Arial" panose="020B0604020202020204" pitchFamily="34" charset="0"/>
              </a:rPr>
              <a:t>Taller: Derechos Humanos Con Énfasis A Grupos De Atención Prioritaria. Dirigido a Jóvenes.</a:t>
            </a:r>
          </a:p>
          <a:p>
            <a:pPr lvl="0" algn="just"/>
            <a:endParaRPr lang="es-ES" sz="1400" dirty="0">
              <a:solidFill>
                <a:prstClr val="black"/>
              </a:solidFill>
              <a:latin typeface="Arial" panose="020B0604020202020204" pitchFamily="34" charset="0"/>
              <a:ea typeface="+mj-ea"/>
              <a:cs typeface="Arial" panose="020B0604020202020204" pitchFamily="34" charset="0"/>
            </a:endParaRPr>
          </a:p>
          <a:p>
            <a:pPr marL="171450" lvl="0" indent="-171450" algn="just">
              <a:buFont typeface="Wingdings" panose="05000000000000000000" pitchFamily="2" charset="2"/>
              <a:buChar char="ü"/>
            </a:pPr>
            <a:r>
              <a:rPr lang="es-ES" sz="1400" dirty="0">
                <a:solidFill>
                  <a:prstClr val="black"/>
                </a:solidFill>
                <a:latin typeface="Arial" panose="020B0604020202020204" pitchFamily="34" charset="0"/>
                <a:cs typeface="Arial" panose="020B0604020202020204" pitchFamily="34" charset="0"/>
              </a:rPr>
              <a:t>Taller: Lenguaje Positivo Y Acciones Afirmativas Para Personas Con Discapacidades. Dirigido a Jóvenes.</a:t>
            </a:r>
          </a:p>
          <a:p>
            <a:pPr lvl="0" algn="just"/>
            <a:endParaRPr lang="es-ES" sz="1400" dirty="0">
              <a:solidFill>
                <a:prstClr val="black"/>
              </a:solidFill>
              <a:latin typeface="Arial" panose="020B0604020202020204" pitchFamily="34" charset="0"/>
              <a:cs typeface="Arial" panose="020B0604020202020204" pitchFamily="34" charset="0"/>
            </a:endParaRPr>
          </a:p>
          <a:p>
            <a:pPr marL="171450" lvl="0" indent="-171450">
              <a:buFont typeface="Wingdings" panose="05000000000000000000" pitchFamily="2" charset="2"/>
              <a:buChar char="ü"/>
            </a:pPr>
            <a:r>
              <a:rPr lang="es-MX" sz="1400" dirty="0">
                <a:solidFill>
                  <a:prstClr val="black"/>
                </a:solidFill>
                <a:latin typeface="Arial" panose="020B0604020202020204" pitchFamily="34" charset="0"/>
                <a:cs typeface="Arial" panose="020B0604020202020204" pitchFamily="34" charset="0"/>
              </a:rPr>
              <a:t>Taller Sobre Derechos Que Tienen Los Adultos Mayores. Dirigido A Jóvenes.</a:t>
            </a:r>
          </a:p>
          <a:p>
            <a:pPr marL="171450" lvl="0" indent="-171450">
              <a:buFont typeface="Wingdings" panose="05000000000000000000" pitchFamily="2" charset="2"/>
              <a:buChar char="ü"/>
            </a:pPr>
            <a:endParaRPr lang="es-MX" sz="1400" dirty="0">
              <a:solidFill>
                <a:prstClr val="black"/>
              </a:solidFill>
              <a:latin typeface="Arial" panose="020B0604020202020204" pitchFamily="34" charset="0"/>
              <a:cs typeface="Arial" panose="020B0604020202020204" pitchFamily="34" charset="0"/>
            </a:endParaRPr>
          </a:p>
          <a:p>
            <a:pPr marL="171450" lvl="0" indent="-171450">
              <a:buFont typeface="Wingdings" panose="05000000000000000000" pitchFamily="2" charset="2"/>
              <a:buChar char="ü"/>
            </a:pPr>
            <a:r>
              <a:rPr lang="es-E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Charla sobre derechos de personas o grupos de atención prioritaria. Dirigido a miembros de la Asociación Dame Tu Mano. Coordinado con el GADMS. </a:t>
            </a:r>
          </a:p>
          <a:p>
            <a:pPr marL="171450" lvl="0" indent="-171450">
              <a:buFont typeface="Wingdings" panose="05000000000000000000" pitchFamily="2" charset="2"/>
              <a:buChar char="ü"/>
            </a:pPr>
            <a:endParaRPr lang="es-ES" sz="1400" dirty="0">
              <a:solidFill>
                <a:srgbClr val="000000"/>
              </a:solidFill>
              <a:latin typeface="Arial" panose="020B0604020202020204" pitchFamily="34" charset="0"/>
              <a:cs typeface="Arial" panose="020B0604020202020204" pitchFamily="34" charset="0"/>
            </a:endParaRPr>
          </a:p>
          <a:p>
            <a:pPr marL="171450" lvl="0" indent="-171450">
              <a:buFont typeface="Wingdings" panose="05000000000000000000" pitchFamily="2" charset="2"/>
              <a:buChar char="ü"/>
            </a:pPr>
            <a:r>
              <a:rPr lang="es-ES" sz="1400" dirty="0">
                <a:solidFill>
                  <a:srgbClr val="1D2129"/>
                </a:solidFill>
                <a:latin typeface="Helvetica" panose="020B0604020202020204" pitchFamily="34" charset="0"/>
                <a:ea typeface="Times New Roman" panose="02020603050405020304" pitchFamily="18" charset="0"/>
                <a:cs typeface="Times New Roman" panose="02020603050405020304" pitchFamily="18" charset="0"/>
              </a:rPr>
              <a:t>Se dicto charla de socialización de  propuesta de ordenanza para personas adultas mayores para el ejercicio y garantía de sus derechos.</a:t>
            </a:r>
            <a:endParaRPr lang="es-ES" sz="1400" dirty="0">
              <a:solidFill>
                <a:prstClr val="black"/>
              </a:solidFill>
              <a:latin typeface="Arial" panose="020B0604020202020204" pitchFamily="34" charset="0"/>
              <a:cs typeface="Arial" panose="020B0604020202020204" pitchFamily="34" charset="0"/>
            </a:endParaRPr>
          </a:p>
          <a:p>
            <a:pPr lvl="0" algn="just"/>
            <a:endParaRPr lang="es-ES" sz="1400" b="1" dirty="0">
              <a:solidFill>
                <a:prstClr val="black"/>
              </a:solidFill>
            </a:endParaRPr>
          </a:p>
        </p:txBody>
      </p:sp>
    </p:spTree>
    <p:extLst>
      <p:ext uri="{BB962C8B-B14F-4D97-AF65-F5344CB8AC3E}">
        <p14:creationId xmlns:p14="http://schemas.microsoft.com/office/powerpoint/2010/main" val="19852076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D938F66-00EE-4202-84E0-B8D77C5F240B}"/>
              </a:ext>
            </a:extLst>
          </p:cNvPr>
          <p:cNvSpPr txBox="1"/>
          <p:nvPr/>
        </p:nvSpPr>
        <p:spPr>
          <a:xfrm>
            <a:off x="798989" y="825624"/>
            <a:ext cx="8815527" cy="4701800"/>
          </a:xfrm>
          <a:prstGeom prst="rect">
            <a:avLst/>
          </a:prstGeom>
          <a:noFill/>
        </p:spPr>
        <p:txBody>
          <a:bodyPr wrap="square" rtlCol="0">
            <a:spAutoFit/>
          </a:bodyPr>
          <a:lstStyle/>
          <a:p>
            <a:pPr marL="285750" lvl="0" indent="-285750" algn="just">
              <a:buFont typeface="Wingdings" panose="05000000000000000000" pitchFamily="2" charset="2"/>
              <a:buChar char="ü"/>
            </a:pPr>
            <a:r>
              <a:rPr lang="es-ES" b="1" dirty="0">
                <a:solidFill>
                  <a:prstClr val="black"/>
                </a:solidFill>
                <a:latin typeface="Aharoni" panose="02010803020104030203" pitchFamily="2" charset="-79"/>
                <a:ea typeface="Times New Roman" panose="02020603050405020304" pitchFamily="18" charset="0"/>
                <a:cs typeface="Times New Roman" panose="02020603050405020304" pitchFamily="18" charset="0"/>
              </a:rPr>
              <a:t>SE COORDINO EL TALLER</a:t>
            </a:r>
            <a:r>
              <a:rPr lang="es-EC" sz="11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 </a:t>
            </a:r>
            <a:r>
              <a:rPr lang="es-ES" b="1" dirty="0">
                <a:solidFill>
                  <a:srgbClr val="0070C0"/>
                </a:solidFill>
                <a:latin typeface="Aharoni" panose="02010803020104030203" pitchFamily="2" charset="-79"/>
                <a:ea typeface="Times New Roman" panose="02020603050405020304" pitchFamily="18" charset="0"/>
                <a:cs typeface="Times New Roman" panose="02020603050405020304" pitchFamily="18" charset="0"/>
              </a:rPr>
              <a:t>COMO HACER UN PROYECTO DE VIDA EN  CINCO PASOS.</a:t>
            </a:r>
          </a:p>
          <a:p>
            <a:pPr lvl="0" algn="just"/>
            <a:endParaRPr lang="es-ES" b="1" dirty="0">
              <a:solidFill>
                <a:srgbClr val="0070C0"/>
              </a:solidFill>
              <a:latin typeface="Aharoni" panose="02010803020104030203" pitchFamily="2" charset="-79"/>
              <a:ea typeface="Times New Roman" panose="02020603050405020304" pitchFamily="18" charset="0"/>
              <a:cs typeface="Times New Roman" panose="02020603050405020304" pitchFamily="18" charset="0"/>
            </a:endParaRPr>
          </a:p>
          <a:p>
            <a:pPr lvl="0" algn="ctr"/>
            <a:endParaRPr lang="es-ES" sz="1100" b="1" dirty="0">
              <a:solidFill>
                <a:srgbClr val="0070C0"/>
              </a:solidFill>
              <a:latin typeface="Aharoni" panose="02010803020104030203" pitchFamily="2" charset="-79"/>
              <a:ea typeface="Times New Roman" panose="02020603050405020304" pitchFamily="18" charset="0"/>
              <a:cs typeface="Times New Roman" panose="02020603050405020304" pitchFamily="18" charset="0"/>
            </a:endParaRPr>
          </a:p>
          <a:p>
            <a:pPr lvl="0" algn="ctr"/>
            <a:endParaRPr lang="es-ES" sz="1100" b="1" dirty="0">
              <a:solidFill>
                <a:srgbClr val="0070C0"/>
              </a:solidFill>
              <a:latin typeface="Aharoni" panose="02010803020104030203" pitchFamily="2" charset="-79"/>
              <a:ea typeface="Times New Roman" panose="02020603050405020304" pitchFamily="18" charset="0"/>
              <a:cs typeface="Times New Roman" panose="02020603050405020304" pitchFamily="18" charset="0"/>
            </a:endParaRPr>
          </a:p>
          <a:p>
            <a:pPr algn="just">
              <a:lnSpc>
                <a:spcPct val="115000"/>
              </a:lnSpc>
              <a:spcAft>
                <a:spcPts val="1000"/>
              </a:spcAft>
            </a:pPr>
            <a:r>
              <a:rPr lang="es-MX" sz="1600" dirty="0">
                <a:latin typeface="Arial" panose="020B0604020202020204" pitchFamily="34" charset="0"/>
                <a:ea typeface="Calibri" panose="020F0502020204030204" pitchFamily="34" charset="0"/>
                <a:cs typeface="Arial" panose="020B0604020202020204" pitchFamily="34" charset="0"/>
              </a:rPr>
              <a:t>Cómo hacer un proyecto de vida en ocho pasos. Es el tema del taller que impartió el Consejo Cantonal De Protección de Derechos CCPD. Dirigido a Jóvenes y grupos vulnerables. Este evento contó con la participación de la Instructora: Lcda. Irma Morán </a:t>
            </a:r>
            <a:r>
              <a:rPr lang="es-MX" sz="1600" dirty="0" err="1">
                <a:latin typeface="Arial" panose="020B0604020202020204" pitchFamily="34" charset="0"/>
                <a:ea typeface="Calibri" panose="020F0502020204030204" pitchFamily="34" charset="0"/>
                <a:cs typeface="Arial" panose="020B0604020202020204" pitchFamily="34" charset="0"/>
              </a:rPr>
              <a:t>Carbo</a:t>
            </a:r>
            <a:r>
              <a:rPr lang="es-MX" sz="1600" dirty="0">
                <a:latin typeface="Arial" panose="020B0604020202020204" pitchFamily="34" charset="0"/>
                <a:ea typeface="Calibri" panose="020F0502020204030204" pitchFamily="34" charset="0"/>
                <a:cs typeface="Arial" panose="020B0604020202020204" pitchFamily="34" charset="0"/>
              </a:rPr>
              <a:t>.</a:t>
            </a:r>
            <a:endParaRPr lang="es-EC" sz="1600" dirty="0">
              <a:latin typeface="Arial" panose="020B0604020202020204" pitchFamily="34" charset="0"/>
              <a:ea typeface="Calibri" panose="020F0502020204030204" pitchFamily="34" charset="0"/>
              <a:cs typeface="Arial" panose="020B0604020202020204" pitchFamily="34" charset="0"/>
            </a:endParaRPr>
          </a:p>
          <a:p>
            <a:pPr algn="just"/>
            <a:r>
              <a:rPr lang="es-MX" sz="1600" dirty="0">
                <a:latin typeface="Arial" panose="020B0604020202020204" pitchFamily="34" charset="0"/>
                <a:ea typeface="Calibri" panose="020F0502020204030204" pitchFamily="34" charset="0"/>
                <a:cs typeface="Arial" panose="020B0604020202020204" pitchFamily="34" charset="0"/>
              </a:rPr>
              <a:t>La Actividad se desarrollo en cinco días y fue  coordinada por el Consejo Cantonal de Protección de Derechos CCPD y el Ab. </a:t>
            </a:r>
            <a:r>
              <a:rPr lang="es-MX" sz="1600" dirty="0" err="1">
                <a:latin typeface="Arial" panose="020B0604020202020204" pitchFamily="34" charset="0"/>
                <a:ea typeface="Calibri" panose="020F0502020204030204" pitchFamily="34" charset="0"/>
                <a:cs typeface="Arial" panose="020B0604020202020204" pitchFamily="34" charset="0"/>
              </a:rPr>
              <a:t>Petter</a:t>
            </a:r>
            <a:r>
              <a:rPr lang="es-MX" sz="1600" dirty="0">
                <a:latin typeface="Arial" panose="020B0604020202020204" pitchFamily="34" charset="0"/>
                <a:ea typeface="Calibri" panose="020F0502020204030204" pitchFamily="34" charset="0"/>
                <a:cs typeface="Arial" panose="020B0604020202020204" pitchFamily="34" charset="0"/>
              </a:rPr>
              <a:t> Cruz, Director de Desarrollo Social del GADM Salitre. Participaron 30 personas en la mayoría jóvenes de nuestro cantón los cuales se mostraron complacidos con los resultados obtenidos. Al finalizar se entrego certificados a los participantes.</a:t>
            </a:r>
            <a:endParaRPr lang="es-ES" sz="16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lvl="0" algn="ctr"/>
            <a:endParaRPr lang="es-ES" sz="16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lvl="0"/>
            <a:endParaRPr lang="es-ES" sz="1100" b="1" dirty="0">
              <a:solidFill>
                <a:srgbClr val="0070C0"/>
              </a:solidFill>
              <a:latin typeface="Aharoni" panose="02010803020104030203" pitchFamily="2" charset="-79"/>
              <a:ea typeface="Times New Roman" panose="02020603050405020304" pitchFamily="18" charset="0"/>
              <a:cs typeface="Times New Roman" panose="02020603050405020304" pitchFamily="18" charset="0"/>
            </a:endParaRPr>
          </a:p>
          <a:p>
            <a:pPr lvl="0" algn="ctr"/>
            <a:endParaRPr lang="es-MX" sz="1100" dirty="0">
              <a:solidFill>
                <a:srgbClr val="1D2129"/>
              </a:solidFill>
              <a:latin typeface="Helvetica" panose="020B0604020202020204" pitchFamily="34" charset="0"/>
              <a:ea typeface="Calibri" panose="020F0502020204030204" pitchFamily="34" charset="0"/>
              <a:cs typeface="Times New Roman" panose="02020603050405020304" pitchFamily="18" charset="0"/>
            </a:endParaRPr>
          </a:p>
          <a:p>
            <a:pPr marL="171450" lvl="0" indent="-171450" algn="just">
              <a:buFont typeface="Wingdings" panose="05000000000000000000" pitchFamily="2" charset="2"/>
              <a:buChar char="ü"/>
            </a:pPr>
            <a:r>
              <a:rPr lang="es-MX" sz="1400" b="1" dirty="0">
                <a:solidFill>
                  <a:srgbClr val="1D2129"/>
                </a:solidFill>
                <a:latin typeface="Helvetica" panose="020B0604020202020204" pitchFamily="34" charset="0"/>
                <a:ea typeface="Calibri" panose="020F0502020204030204" pitchFamily="34" charset="0"/>
                <a:cs typeface="Times New Roman" panose="02020603050405020304" pitchFamily="18" charset="0"/>
              </a:rPr>
              <a:t>Se dicto Taller de emprendimiento  dirigido  comerciantes </a:t>
            </a:r>
            <a:r>
              <a:rPr lang="es-MX" sz="1400" dirty="0">
                <a:solidFill>
                  <a:srgbClr val="1D2129"/>
                </a:solidFill>
                <a:latin typeface="Helvetica" panose="020B0604020202020204" pitchFamily="34" charset="0"/>
                <a:ea typeface="Calibri" panose="020F0502020204030204" pitchFamily="34" charset="0"/>
                <a:cs typeface="Times New Roman" panose="02020603050405020304" pitchFamily="18" charset="0"/>
              </a:rPr>
              <a:t>y emprendedores con la finalidad de desarrollar técnicas de ventas y atención al cliente. Esta actividad la realiza la Dirección de Desarrollo Social y Económico y el Consejo Cantonal de Protección de Derechos CCPD</a:t>
            </a:r>
            <a:endParaRPr lang="es-EC" sz="14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8045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3F74E598-F625-4ED4-9D87-6BB6FED25DE7}"/>
              </a:ext>
            </a:extLst>
          </p:cNvPr>
          <p:cNvSpPr txBox="1"/>
          <p:nvPr/>
        </p:nvSpPr>
        <p:spPr>
          <a:xfrm>
            <a:off x="710213" y="299861"/>
            <a:ext cx="10750859" cy="5919569"/>
          </a:xfrm>
          <a:prstGeom prst="rect">
            <a:avLst/>
          </a:prstGeom>
          <a:noFill/>
        </p:spPr>
        <p:txBody>
          <a:bodyPr wrap="square" rtlCol="0">
            <a:spAutoFit/>
          </a:bodyPr>
          <a:lstStyle/>
          <a:p>
            <a:pPr marL="285750" indent="-285750">
              <a:buFont typeface="Wingdings" panose="05000000000000000000" pitchFamily="2" charset="2"/>
              <a:buChar char="ü"/>
            </a:pPr>
            <a:r>
              <a:rPr lang="es-MX" sz="1600" dirty="0">
                <a:solidFill>
                  <a:srgbClr val="1D2129"/>
                </a:solidFill>
                <a:latin typeface="Helvetica" panose="020B0604020202020204" pitchFamily="34" charset="0"/>
                <a:ea typeface="Calibri" panose="020F0502020204030204" pitchFamily="34" charset="0"/>
                <a:cs typeface="Times New Roman" panose="02020603050405020304" pitchFamily="18" charset="0"/>
              </a:rPr>
              <a:t>Se dicto charla le socialización del  Proyecto de Ordenanza para adultos mayores; esto se realizó en la Parroquia La Victoria a los beneficiarios del proyecto Por una vida saludable que se ejecuta en convenio Municipio de Salitre y Mies.</a:t>
            </a:r>
          </a:p>
          <a:p>
            <a:pPr marL="285750" indent="-285750">
              <a:buFont typeface="Wingdings" panose="05000000000000000000" pitchFamily="2" charset="2"/>
              <a:buChar char="ü"/>
            </a:pPr>
            <a:endParaRPr lang="es-MX" sz="1600" dirty="0">
              <a:solidFill>
                <a:srgbClr val="1D2129"/>
              </a:solidFill>
              <a:latin typeface="Helvetica" panose="020B0604020202020204" pitchFamily="34"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ü"/>
            </a:pPr>
            <a:r>
              <a:rPr lang="es-MX" sz="1600" dirty="0">
                <a:solidFill>
                  <a:srgbClr val="1D2129"/>
                </a:solidFill>
                <a:latin typeface="Helvetica" panose="020B0604020202020204" pitchFamily="34" charset="0"/>
                <a:ea typeface="Calibri" panose="020F0502020204030204" pitchFamily="34" charset="0"/>
                <a:cs typeface="Times New Roman" panose="02020603050405020304" pitchFamily="18" charset="0"/>
              </a:rPr>
              <a:t>Se </a:t>
            </a:r>
            <a:r>
              <a:rPr lang="es-MX" sz="16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realizó la socialización de las objeciones que hizo el ejecutivo al Proyecto de Adultos Mayores. Esta actividad fue coordinada por el CCPD y estuvo dirigida a personas adultas mayores que participan en el Proyecto Muévete Salitre por una vida Sana del GADMS-MIES.</a:t>
            </a:r>
          </a:p>
          <a:p>
            <a:pPr marL="285750" indent="-285750">
              <a:buFont typeface="Wingdings" panose="05000000000000000000" pitchFamily="2" charset="2"/>
              <a:buChar char="ü"/>
            </a:pPr>
            <a:endParaRPr lang="es-MX" sz="16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endParaRPr>
          </a:p>
          <a:p>
            <a:pPr marL="285750" lvl="0" indent="-285750" algn="just">
              <a:lnSpc>
                <a:spcPct val="115000"/>
              </a:lnSpc>
              <a:buFont typeface="Wingdings" panose="05000000000000000000" pitchFamily="2" charset="2"/>
              <a:buChar char="ü"/>
            </a:pPr>
            <a:r>
              <a:rPr lang="es-MX" sz="1400" dirty="0">
                <a:solidFill>
                  <a:prstClr val="black"/>
                </a:solidFill>
                <a:latin typeface="Arial" panose="020B0604020202020204" pitchFamily="34" charset="0"/>
                <a:ea typeface="Times New Roman" panose="02020603050405020304" pitchFamily="18" charset="0"/>
                <a:cs typeface="Arial" panose="020B0604020202020204" pitchFamily="34" charset="0"/>
              </a:rPr>
              <a:t>Se dicto charla de reflexión en el buen trato al adulto mayor a los abuelitos de los niños y niñas que asisten al CDI Mis queridos Angelitos de la Coop. Virgen del Carmen de Salitre.</a:t>
            </a:r>
          </a:p>
          <a:p>
            <a:pPr marL="285750" lvl="0" indent="-285750" algn="just">
              <a:lnSpc>
                <a:spcPct val="115000"/>
              </a:lnSpc>
              <a:buFont typeface="Wingdings" panose="05000000000000000000" pitchFamily="2" charset="2"/>
              <a:buChar char="ü"/>
            </a:pPr>
            <a:endParaRPr lang="es-MX" sz="14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285750" lvl="0" indent="-285750" algn="just">
              <a:lnSpc>
                <a:spcPct val="115000"/>
              </a:lnSpc>
              <a:buFont typeface="Wingdings" panose="05000000000000000000" pitchFamily="2" charset="2"/>
              <a:buChar char="ü"/>
            </a:pPr>
            <a:endParaRPr lang="es-MX" sz="14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285750" lvl="0" indent="-285750">
              <a:buFont typeface="Wingdings" panose="05000000000000000000" pitchFamily="2" charset="2"/>
              <a:buChar char="ü"/>
            </a:pPr>
            <a:r>
              <a:rPr lang="es-EC" dirty="0">
                <a:solidFill>
                  <a:srgbClr val="000000"/>
                </a:solidFill>
                <a:latin typeface="Cambria" panose="02040503050406030204" pitchFamily="18" charset="0"/>
                <a:ea typeface="Times New Roman" panose="02020603050405020304" pitchFamily="18" charset="0"/>
                <a:cs typeface="Aharoni" panose="02010803020104030203" pitchFamily="2" charset="-79"/>
              </a:rPr>
              <a:t>Se dictó Charla de Prevención y Ruta a seguir en casos de violencia intrafamiliar, a las madres de familia que pertenecen al Centro de Desarrollo Infantil “Mis queridos Angelitos, ubicado en la Coop.  De Vivienda Virgen del Carmen de la Cabecera Cantonal de Salitre.</a:t>
            </a:r>
          </a:p>
          <a:p>
            <a:pPr marL="285750" lvl="0" indent="-285750">
              <a:buFont typeface="Wingdings" panose="05000000000000000000" pitchFamily="2" charset="2"/>
              <a:buChar char="ü"/>
            </a:pPr>
            <a:endParaRPr lang="es-EC" dirty="0">
              <a:solidFill>
                <a:srgbClr val="000000"/>
              </a:solidFill>
              <a:latin typeface="Cambria" panose="02040503050406030204" pitchFamily="18" charset="0"/>
              <a:ea typeface="Times New Roman" panose="02020603050405020304" pitchFamily="18" charset="0"/>
              <a:cs typeface="Aharoni" panose="02010803020104030203" pitchFamily="2" charset="-79"/>
            </a:endParaRPr>
          </a:p>
          <a:p>
            <a:pPr marL="285750" lvl="0" indent="-285750" algn="just">
              <a:lnSpc>
                <a:spcPct val="115000"/>
              </a:lnSpc>
              <a:spcAft>
                <a:spcPts val="750"/>
              </a:spcAft>
              <a:buFont typeface="Wingdings" panose="05000000000000000000" pitchFamily="2" charset="2"/>
              <a:buChar char="ü"/>
            </a:pPr>
            <a:r>
              <a:rPr lang="es-ES" dirty="0">
                <a:solidFill>
                  <a:srgbClr val="000000"/>
                </a:solidFill>
                <a:latin typeface="Calibri" panose="020F0502020204030204" pitchFamily="34" charset="0"/>
                <a:ea typeface="Times New Roman" panose="02020603050405020304" pitchFamily="18" charset="0"/>
                <a:cs typeface="Calibri" panose="020F0502020204030204" pitchFamily="34" charset="0"/>
              </a:rPr>
              <a:t>La Secretaría Ejecutiva del Consejo Cantonal de Protección de Derechos de Salitre, socializó a las madres y padres de familia los derechos de personas o grupos de atención prioritaria.</a:t>
            </a:r>
          </a:p>
          <a:p>
            <a:pPr marL="285750" lvl="0" indent="-285750" algn="just">
              <a:lnSpc>
                <a:spcPct val="115000"/>
              </a:lnSpc>
              <a:buFont typeface="Wingdings" panose="05000000000000000000" pitchFamily="2" charset="2"/>
              <a:buChar char="ü"/>
            </a:pPr>
            <a:endParaRPr lang="es-MX" sz="1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285750" lvl="0" indent="-285750" algn="just">
              <a:lnSpc>
                <a:spcPct val="115000"/>
              </a:lnSpc>
              <a:buFont typeface="Wingdings" panose="05000000000000000000" pitchFamily="2" charset="2"/>
              <a:buChar char="ü"/>
            </a:pPr>
            <a:endParaRPr lang="es-ES" sz="1400" dirty="0">
              <a:solidFill>
                <a:prstClr val="black"/>
              </a:solidFill>
              <a:latin typeface="Arial" panose="020B0604020202020204" pitchFamily="34" charset="0"/>
              <a:ea typeface="Calibri" panose="020F0502020204030204" pitchFamily="34" charset="0"/>
              <a:cs typeface="Arial" panose="020B0604020202020204" pitchFamily="34" charset="0"/>
            </a:endParaRPr>
          </a:p>
          <a:p>
            <a:br>
              <a:rPr lang="es-MX" sz="1600" dirty="0">
                <a:solidFill>
                  <a:srgbClr val="1D2129"/>
                </a:solidFill>
                <a:latin typeface="Helvetica" panose="020B0604020202020204" pitchFamily="34" charset="0"/>
                <a:ea typeface="Calibri" panose="020F0502020204030204" pitchFamily="34" charset="0"/>
                <a:cs typeface="Times New Roman" panose="02020603050405020304" pitchFamily="18" charset="0"/>
              </a:rPr>
            </a:br>
            <a:endParaRPr lang="es-EC" dirty="0"/>
          </a:p>
        </p:txBody>
      </p:sp>
    </p:spTree>
    <p:extLst>
      <p:ext uri="{BB962C8B-B14F-4D97-AF65-F5344CB8AC3E}">
        <p14:creationId xmlns:p14="http://schemas.microsoft.com/office/powerpoint/2010/main" val="625515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B6A1BBEF-6BE9-4D5A-80B9-214041091DCC}"/>
              </a:ext>
            </a:extLst>
          </p:cNvPr>
          <p:cNvSpPr/>
          <p:nvPr/>
        </p:nvSpPr>
        <p:spPr>
          <a:xfrm>
            <a:off x="594803" y="887928"/>
            <a:ext cx="9605639" cy="4479688"/>
          </a:xfrm>
          <a:prstGeom prst="rect">
            <a:avLst/>
          </a:prstGeom>
        </p:spPr>
        <p:txBody>
          <a:bodyPr wrap="square">
            <a:spAutoFit/>
          </a:bodyPr>
          <a:lstStyle/>
          <a:p>
            <a:pPr marL="285750" lvl="0" indent="-285750" algn="just">
              <a:lnSpc>
                <a:spcPct val="115000"/>
              </a:lnSpc>
              <a:buFont typeface="Wingdings" panose="05000000000000000000" pitchFamily="2" charset="2"/>
              <a:buChar char="ü"/>
            </a:pPr>
            <a:r>
              <a:rPr lang="es-EC" dirty="0">
                <a:solidFill>
                  <a:srgbClr val="000000"/>
                </a:solidFill>
                <a:latin typeface="Cambria" panose="02040503050406030204" pitchFamily="18" charset="0"/>
                <a:ea typeface="Times New Roman" panose="02020603050405020304" pitchFamily="18" charset="0"/>
                <a:cs typeface="Aharoni" panose="02010803020104030203" pitchFamily="2" charset="-79"/>
              </a:rPr>
              <a:t>Se dictó Charla de Prevención y Ruta a seguir en casos de violencia intrafamiliar, a las madres de familia que pertenecen al Centro de Desarrollo Infantil “Juan Franco Guerra” que se encuentra ubicado en el Rcto. Las Ramas, perteneciente a la Parroquia General Vernaza.</a:t>
            </a:r>
          </a:p>
          <a:p>
            <a:pPr marL="285750" lvl="0" indent="-285750" algn="just">
              <a:lnSpc>
                <a:spcPct val="115000"/>
              </a:lnSpc>
              <a:buFont typeface="Wingdings" panose="05000000000000000000" pitchFamily="2" charset="2"/>
              <a:buChar char="ü"/>
            </a:pPr>
            <a:endParaRPr lang="es-EC" dirty="0">
              <a:solidFill>
                <a:srgbClr val="000000"/>
              </a:solidFill>
              <a:latin typeface="Cambria" panose="02040503050406030204" pitchFamily="18" charset="0"/>
              <a:ea typeface="Times New Roman" panose="02020603050405020304" pitchFamily="18" charset="0"/>
              <a:cs typeface="Aharoni" panose="02010803020104030203" pitchFamily="2" charset="-79"/>
            </a:endParaRPr>
          </a:p>
          <a:p>
            <a:pPr marL="285750" lvl="0" indent="-285750" algn="just">
              <a:lnSpc>
                <a:spcPct val="115000"/>
              </a:lnSpc>
              <a:buFont typeface="Wingdings" panose="05000000000000000000" pitchFamily="2" charset="2"/>
              <a:buChar char="ü"/>
            </a:pPr>
            <a:r>
              <a:rPr lang="es-EC" dirty="0">
                <a:solidFill>
                  <a:srgbClr val="000000"/>
                </a:solidFill>
                <a:latin typeface="Cambria" panose="02040503050406030204" pitchFamily="18" charset="0"/>
                <a:ea typeface="Times New Roman" panose="02020603050405020304" pitchFamily="18" charset="0"/>
                <a:cs typeface="Aharoni" panose="02010803020104030203" pitchFamily="2" charset="-79"/>
              </a:rPr>
              <a:t>Se dictó Charla de Prevención y Ruta a seguir en casos de violencia intrafamiliar, a las madres de familia que pertenecen al Centro de Desarrollo Infantil “Mi Segundo Hogar” que se encuentra ubicado en la Vía Vernaza de la Cabecera Cantonal.</a:t>
            </a:r>
          </a:p>
          <a:p>
            <a:pPr marL="285750" lvl="0" indent="-285750" algn="just">
              <a:lnSpc>
                <a:spcPct val="115000"/>
              </a:lnSpc>
              <a:buFont typeface="Wingdings" panose="05000000000000000000" pitchFamily="2" charset="2"/>
              <a:buChar char="ü"/>
            </a:pPr>
            <a:endParaRPr lang="es-EC" dirty="0">
              <a:solidFill>
                <a:srgbClr val="000000"/>
              </a:solidFill>
              <a:latin typeface="Cambria" panose="02040503050406030204" pitchFamily="18" charset="0"/>
              <a:ea typeface="Calibri" panose="020F0502020204030204" pitchFamily="34" charset="0"/>
              <a:cs typeface="Aharoni" panose="02010803020104030203" pitchFamily="2" charset="-79"/>
            </a:endParaRPr>
          </a:p>
          <a:p>
            <a:pPr marL="285750" indent="-285750" algn="just">
              <a:lnSpc>
                <a:spcPct val="115000"/>
              </a:lnSpc>
              <a:spcAft>
                <a:spcPts val="0"/>
              </a:spcAft>
              <a:buFont typeface="Wingdings" panose="05000000000000000000" pitchFamily="2" charset="2"/>
              <a:buChar char="ü"/>
            </a:pPr>
            <a:r>
              <a:rPr lang="es-ES" dirty="0">
                <a:solidFill>
                  <a:srgbClr val="000000"/>
                </a:solidFill>
                <a:latin typeface="Calibri" panose="020F0502020204030204" pitchFamily="34" charset="0"/>
                <a:ea typeface="Times New Roman" panose="02020603050405020304" pitchFamily="18" charset="0"/>
                <a:cs typeface="Calibri" panose="020F0502020204030204" pitchFamily="34" charset="0"/>
              </a:rPr>
              <a:t>Se mantuvo reunión con Directoras y Rectora de Unidades Educativas Particulares, con el objetivo de socializar el Reglamento  de elección de Consejo Cantonal Consultivo de Niñas, Niños y Adolescentes del Cantón Salitre, además se entregó oficio solicitando la participación del Consejo Estudiantil de las instituciones a su cargo para el evento Asamblea para la elección del CCCNNA de Salitre a realizarse el día sábado </a:t>
            </a:r>
          </a:p>
          <a:p>
            <a:pPr lvl="0"/>
            <a:endParaRPr lang="es-EC" sz="16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7542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9158BED1-2DB4-44C2-A49C-357A0A686777}"/>
              </a:ext>
            </a:extLst>
          </p:cNvPr>
          <p:cNvSpPr/>
          <p:nvPr/>
        </p:nvSpPr>
        <p:spPr>
          <a:xfrm>
            <a:off x="1367161" y="1091953"/>
            <a:ext cx="8469297" cy="2585323"/>
          </a:xfrm>
          <a:prstGeom prst="rect">
            <a:avLst/>
          </a:prstGeom>
        </p:spPr>
        <p:txBody>
          <a:bodyPr wrap="square">
            <a:spAutoFit/>
          </a:bodyPr>
          <a:lstStyle/>
          <a:p>
            <a:pPr lvl="0"/>
            <a:r>
              <a:rPr lang="es-EC" sz="1600" b="1" dirty="0">
                <a:solidFill>
                  <a:srgbClr val="0070C0"/>
                </a:solidFill>
                <a:latin typeface="Arial" panose="020B0604020202020204" pitchFamily="34" charset="0"/>
                <a:cs typeface="Arial" panose="020B0604020202020204" pitchFamily="34" charset="0"/>
              </a:rPr>
              <a:t>COORDINACION INTERINSTITUCIONAL PARA LA GARANTIA DE DERECHOS</a:t>
            </a:r>
          </a:p>
          <a:p>
            <a:pPr lvl="0"/>
            <a:endParaRPr lang="es-EC" sz="1600" b="1" dirty="0">
              <a:solidFill>
                <a:srgbClr val="0070C0"/>
              </a:solidFill>
              <a:latin typeface="Arial" panose="020B0604020202020204" pitchFamily="34" charset="0"/>
              <a:cs typeface="Arial" panose="020B0604020202020204" pitchFamily="34" charset="0"/>
            </a:endParaRPr>
          </a:p>
          <a:p>
            <a:pPr lvl="0" algn="just"/>
            <a:r>
              <a:rPr lang="es-EC" sz="1600" dirty="0">
                <a:solidFill>
                  <a:prstClr val="black"/>
                </a:solidFill>
                <a:latin typeface="Arial" panose="020B0604020202020204" pitchFamily="34" charset="0"/>
                <a:cs typeface="Arial" panose="020B0604020202020204" pitchFamily="34" charset="0"/>
              </a:rPr>
              <a:t>5 Reuniones de la Mesa de Protección Integral de Derechos con la finalidad de garantizar el ejercicio de los derechos de las personas y grupos de atención prioritaria.</a:t>
            </a:r>
          </a:p>
          <a:p>
            <a:pPr lvl="0" algn="just"/>
            <a:endParaRPr lang="es-EC" sz="1600" dirty="0">
              <a:solidFill>
                <a:prstClr val="black"/>
              </a:solidFill>
              <a:latin typeface="Arial" panose="020B0604020202020204" pitchFamily="34" charset="0"/>
              <a:cs typeface="Arial" panose="020B0604020202020204" pitchFamily="34" charset="0"/>
            </a:endParaRPr>
          </a:p>
          <a:p>
            <a:pPr lvl="0" algn="just"/>
            <a:endParaRPr lang="es-EC" sz="1600" dirty="0">
              <a:solidFill>
                <a:prstClr val="black"/>
              </a:solidFill>
              <a:latin typeface="Arial" panose="020B0604020202020204" pitchFamily="34" charset="0"/>
              <a:cs typeface="Arial" panose="020B0604020202020204" pitchFamily="34" charset="0"/>
            </a:endParaRPr>
          </a:p>
          <a:p>
            <a:pPr lvl="0" algn="just"/>
            <a:r>
              <a:rPr lang="es-EC" sz="1600" dirty="0">
                <a:solidFill>
                  <a:prstClr val="black"/>
                </a:solidFill>
                <a:latin typeface="Arial" panose="020B0604020202020204" pitchFamily="34" charset="0"/>
                <a:ea typeface="Calibri" panose="020F0502020204030204" pitchFamily="34" charset="0"/>
                <a:cs typeface="Arial" panose="020B0604020202020204" pitchFamily="34" charset="0"/>
              </a:rPr>
              <a:t>4 Reuniones de trabajo con representantes institucionales con la finalidad de garantizar derechos de grupos prioritarios.</a:t>
            </a:r>
          </a:p>
          <a:p>
            <a:pPr lvl="0" algn="just"/>
            <a:endParaRPr lang="es-ES" sz="1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r>
              <a:rPr lang="es-EC" dirty="0">
                <a:solidFill>
                  <a:prstClr val="black"/>
                </a:solidFill>
              </a:rPr>
              <a:t>300 Personas capacitadas y sensibilizadas en derechos.</a:t>
            </a:r>
          </a:p>
        </p:txBody>
      </p:sp>
    </p:spTree>
    <p:extLst>
      <p:ext uri="{BB962C8B-B14F-4D97-AF65-F5344CB8AC3E}">
        <p14:creationId xmlns:p14="http://schemas.microsoft.com/office/powerpoint/2010/main" val="37861679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9F3057-1608-48CC-B452-504C8D29D65F}"/>
              </a:ext>
            </a:extLst>
          </p:cNvPr>
          <p:cNvSpPr>
            <a:spLocks noGrp="1"/>
          </p:cNvSpPr>
          <p:nvPr>
            <p:ph type="title"/>
          </p:nvPr>
        </p:nvSpPr>
        <p:spPr>
          <a:xfrm>
            <a:off x="677334" y="609600"/>
            <a:ext cx="8596668" cy="1023891"/>
          </a:xfrm>
        </p:spPr>
        <p:txBody>
          <a:bodyPr>
            <a:normAutofit fontScale="90000"/>
          </a:bodyPr>
          <a:lstStyle/>
          <a:p>
            <a:r>
              <a:rPr lang="es-EC" dirty="0"/>
              <a:t>SEGUIMIENTO DE POLITICAS PUBLICAS</a:t>
            </a:r>
            <a:br>
              <a:rPr lang="es-EC" dirty="0"/>
            </a:br>
            <a:br>
              <a:rPr lang="es-EC" dirty="0"/>
            </a:br>
            <a:endParaRPr lang="es-EC" dirty="0"/>
          </a:p>
        </p:txBody>
      </p:sp>
      <p:sp>
        <p:nvSpPr>
          <p:cNvPr id="3" name="CuadroTexto 2">
            <a:extLst>
              <a:ext uri="{FF2B5EF4-FFF2-40B4-BE49-F238E27FC236}">
                <a16:creationId xmlns:a16="http://schemas.microsoft.com/office/drawing/2014/main" id="{0C432E51-84F8-4568-8417-DF5600579BAB}"/>
              </a:ext>
            </a:extLst>
          </p:cNvPr>
          <p:cNvSpPr txBox="1"/>
          <p:nvPr/>
        </p:nvSpPr>
        <p:spPr>
          <a:xfrm>
            <a:off x="612559" y="2157273"/>
            <a:ext cx="9250532" cy="3662541"/>
          </a:xfrm>
          <a:prstGeom prst="rect">
            <a:avLst/>
          </a:prstGeom>
          <a:noFill/>
        </p:spPr>
        <p:txBody>
          <a:bodyPr wrap="square" rtlCol="0">
            <a:spAutoFit/>
          </a:bodyPr>
          <a:lstStyle/>
          <a:p>
            <a:r>
              <a:rPr lang="es-EC" dirty="0"/>
              <a:t>Se visitaron y reportaron </a:t>
            </a:r>
            <a:r>
              <a:rPr lang="es-EC" dirty="0">
                <a:solidFill>
                  <a:prstClr val="black"/>
                </a:solidFill>
              </a:rPr>
              <a:t>20 casos de personas adultas mayores o con discapacidades </a:t>
            </a:r>
            <a:r>
              <a:rPr lang="es-EC" dirty="0"/>
              <a:t>a las entidades competentes</a:t>
            </a:r>
          </a:p>
          <a:p>
            <a:endParaRPr lang="es-EC" dirty="0"/>
          </a:p>
          <a:p>
            <a:pPr algn="just">
              <a:spcAft>
                <a:spcPts val="0"/>
              </a:spcAft>
            </a:pPr>
            <a:endParaRPr lang="es-EC" sz="1600" dirty="0">
              <a:latin typeface="Arial" panose="020B0604020202020204" pitchFamily="34" charset="0"/>
              <a:ea typeface="Times New Roman" panose="02020603050405020304" pitchFamily="18" charset="0"/>
              <a:cs typeface="Arial" panose="020B0604020202020204" pitchFamily="34" charset="0"/>
            </a:endParaRPr>
          </a:p>
          <a:p>
            <a:pPr marL="285750" indent="-285750" algn="just">
              <a:spcAft>
                <a:spcPts val="0"/>
              </a:spcAft>
              <a:buFont typeface="Wingdings" panose="05000000000000000000" pitchFamily="2" charset="2"/>
              <a:buChar char="ü"/>
            </a:pPr>
            <a:r>
              <a:rPr lang="es-ES" sz="1600" dirty="0">
                <a:latin typeface="Arial" panose="020B0604020202020204" pitchFamily="34" charset="0"/>
                <a:ea typeface="Times New Roman" panose="02020603050405020304" pitchFamily="18" charset="0"/>
                <a:cs typeface="Arial" panose="020B0604020202020204" pitchFamily="34" charset="0"/>
              </a:rPr>
              <a:t>8 Seguimientos a los Centros de Desarrollo Infantil de Salitre. CDI Mis Queridos Angelitos De La Coop. Virgen Del Carmen Mi Segundo Hogar De La Vía A Vernaza Y Juan Franco Guerra De La Vía A Vernaza y al CDI Olmedo Rendon de Junquillal.</a:t>
            </a:r>
          </a:p>
          <a:p>
            <a:pPr marL="285750" indent="-285750" algn="just">
              <a:spcAft>
                <a:spcPts val="0"/>
              </a:spcAft>
              <a:buFont typeface="Wingdings" panose="05000000000000000000" pitchFamily="2" charset="2"/>
              <a:buChar char="ü"/>
            </a:pPr>
            <a:endParaRPr lang="es-ES" sz="1600" dirty="0">
              <a:latin typeface="Arial" panose="020B0604020202020204" pitchFamily="34" charset="0"/>
              <a:ea typeface="Times New Roman" panose="02020603050405020304" pitchFamily="18" charset="0"/>
              <a:cs typeface="Arial" panose="020B0604020202020204" pitchFamily="34" charset="0"/>
            </a:endParaRPr>
          </a:p>
          <a:p>
            <a:pPr marL="285750" indent="-285750" algn="just">
              <a:spcAft>
                <a:spcPts val="0"/>
              </a:spcAft>
              <a:buFont typeface="Wingdings" panose="05000000000000000000" pitchFamily="2" charset="2"/>
              <a:buChar char="ü"/>
            </a:pPr>
            <a:r>
              <a:rPr lang="es-ES" sz="1600" dirty="0">
                <a:latin typeface="Arial" panose="020B0604020202020204" pitchFamily="34" charset="0"/>
                <a:ea typeface="Times New Roman" panose="02020603050405020304" pitchFamily="18" charset="0"/>
                <a:cs typeface="Arial" panose="020B0604020202020204" pitchFamily="34" charset="0"/>
              </a:rPr>
              <a:t>2 Operativos de abordaje para prevenir el Trabajo Infantil. Coordinado con el MIES (ETI)</a:t>
            </a:r>
          </a:p>
          <a:p>
            <a:pPr algn="just">
              <a:spcAft>
                <a:spcPts val="0"/>
              </a:spcAft>
            </a:pPr>
            <a:endParaRPr lang="es-EC" sz="1600" dirty="0">
              <a:latin typeface="Calibri" panose="020F0502020204030204" pitchFamily="34" charset="0"/>
              <a:ea typeface="Times New Roman" panose="02020603050405020304" pitchFamily="18" charset="0"/>
              <a:cs typeface="Times New Roman" panose="02020603050405020304" pitchFamily="18" charset="0"/>
            </a:endParaRPr>
          </a:p>
          <a:p>
            <a:pPr marL="285750" indent="-285750">
              <a:spcAft>
                <a:spcPts val="0"/>
              </a:spcAft>
              <a:buFont typeface="Wingdings" panose="05000000000000000000" pitchFamily="2" charset="2"/>
              <a:buChar char="ü"/>
            </a:pPr>
            <a:r>
              <a:rPr lang="es-ES" sz="1600" dirty="0">
                <a:latin typeface="Arial" panose="020B0604020202020204" pitchFamily="34" charset="0"/>
                <a:ea typeface="Times New Roman" panose="02020603050405020304" pitchFamily="18" charset="0"/>
                <a:cs typeface="Arial" panose="020B0604020202020204" pitchFamily="34" charset="0"/>
              </a:rPr>
              <a:t>2 Seguimientos a familias afectadas por el incendio en Salitre. Con la finalidad de constatar situación de sus derechos.</a:t>
            </a:r>
            <a:endParaRPr lang="es-EC" sz="1600" dirty="0">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endParaRPr lang="es-EC" sz="1600" dirty="0">
              <a:latin typeface="Calibri" panose="020F0502020204030204" pitchFamily="34" charset="0"/>
              <a:ea typeface="Times New Roman" panose="02020603050405020304" pitchFamily="18" charset="0"/>
              <a:cs typeface="Times New Roman" panose="02020603050405020304" pitchFamily="18" charset="0"/>
            </a:endParaRPr>
          </a:p>
          <a:p>
            <a:endParaRPr lang="es-EC" dirty="0"/>
          </a:p>
        </p:txBody>
      </p:sp>
    </p:spTree>
    <p:extLst>
      <p:ext uri="{BB962C8B-B14F-4D97-AF65-F5344CB8AC3E}">
        <p14:creationId xmlns:p14="http://schemas.microsoft.com/office/powerpoint/2010/main" val="648096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B7890599-2BD3-456A-AF70-8773F9EAC241}"/>
              </a:ext>
            </a:extLst>
          </p:cNvPr>
          <p:cNvSpPr txBox="1"/>
          <p:nvPr/>
        </p:nvSpPr>
        <p:spPr>
          <a:xfrm>
            <a:off x="1100831" y="949911"/>
            <a:ext cx="7989903" cy="2616101"/>
          </a:xfrm>
          <a:prstGeom prst="rect">
            <a:avLst/>
          </a:prstGeom>
          <a:noFill/>
        </p:spPr>
        <p:txBody>
          <a:bodyPr wrap="square" rtlCol="0">
            <a:spAutoFit/>
          </a:bodyPr>
          <a:lstStyle/>
          <a:p>
            <a:r>
              <a:rPr lang="es-EC" sz="3200" dirty="0">
                <a:solidFill>
                  <a:srgbClr val="1CADE4"/>
                </a:solidFill>
                <a:ea typeface="+mj-ea"/>
                <a:cs typeface="+mj-cs"/>
              </a:rPr>
              <a:t>Orientación en Derechos</a:t>
            </a:r>
            <a:br>
              <a:rPr lang="es-EC" sz="3200" dirty="0">
                <a:solidFill>
                  <a:srgbClr val="1CADE4"/>
                </a:solidFill>
                <a:ea typeface="+mj-ea"/>
                <a:cs typeface="+mj-cs"/>
              </a:rPr>
            </a:br>
            <a:endParaRPr lang="es-EC" sz="3200" dirty="0">
              <a:solidFill>
                <a:srgbClr val="1CADE4"/>
              </a:solidFill>
              <a:ea typeface="+mj-ea"/>
              <a:cs typeface="+mj-cs"/>
            </a:endParaRPr>
          </a:p>
          <a:p>
            <a:r>
              <a:rPr lang="es-EC" sz="2000">
                <a:solidFill>
                  <a:prstClr val="black"/>
                </a:solidFill>
                <a:latin typeface="Arial" panose="020B0604020202020204" pitchFamily="34" charset="0"/>
                <a:ea typeface="+mj-ea"/>
                <a:cs typeface="Arial" panose="020B0604020202020204" pitchFamily="34" charset="0"/>
              </a:rPr>
              <a:t>13 casos </a:t>
            </a:r>
            <a:r>
              <a:rPr lang="es-EC" sz="2000" dirty="0">
                <a:solidFill>
                  <a:prstClr val="black"/>
                </a:solidFill>
                <a:latin typeface="Arial" panose="020B0604020202020204" pitchFamily="34" charset="0"/>
                <a:ea typeface="+mj-ea"/>
                <a:cs typeface="Arial" panose="020B0604020202020204" pitchFamily="34" charset="0"/>
              </a:rPr>
              <a:t>de Orientaciones en derechos en visitas recibidas en la oficina del CCPD por personas pertenecientes a grupos prioritarios.</a:t>
            </a:r>
            <a:br>
              <a:rPr lang="es-EC" sz="2000" dirty="0">
                <a:solidFill>
                  <a:prstClr val="black"/>
                </a:solidFill>
                <a:latin typeface="Arial" panose="020B0604020202020204" pitchFamily="34" charset="0"/>
                <a:ea typeface="+mj-ea"/>
                <a:cs typeface="Arial" panose="020B0604020202020204" pitchFamily="34" charset="0"/>
              </a:rPr>
            </a:br>
            <a:endParaRPr lang="es-EC" sz="2000" dirty="0">
              <a:solidFill>
                <a:prstClr val="black"/>
              </a:solidFill>
              <a:latin typeface="Arial" panose="020B0604020202020204" pitchFamily="34" charset="0"/>
              <a:ea typeface="+mj-ea"/>
              <a:cs typeface="Arial" panose="020B0604020202020204" pitchFamily="34" charset="0"/>
            </a:endParaRPr>
          </a:p>
          <a:p>
            <a:br>
              <a:rPr lang="es-EC" sz="2000" dirty="0">
                <a:solidFill>
                  <a:prstClr val="black"/>
                </a:solidFill>
                <a:latin typeface="Arial" panose="020B0604020202020204" pitchFamily="34" charset="0"/>
                <a:ea typeface="+mj-ea"/>
                <a:cs typeface="Arial" panose="020B0604020202020204" pitchFamily="34" charset="0"/>
              </a:rPr>
            </a:br>
            <a:endParaRPr lang="es-EC" sz="2000" dirty="0"/>
          </a:p>
        </p:txBody>
      </p:sp>
    </p:spTree>
    <p:extLst>
      <p:ext uri="{BB962C8B-B14F-4D97-AF65-F5344CB8AC3E}">
        <p14:creationId xmlns:p14="http://schemas.microsoft.com/office/powerpoint/2010/main" val="2113491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4A9D92-1C08-4C34-B6D7-27528B353030}"/>
              </a:ext>
            </a:extLst>
          </p:cNvPr>
          <p:cNvSpPr>
            <a:spLocks noGrp="1"/>
          </p:cNvSpPr>
          <p:nvPr>
            <p:ph type="title"/>
          </p:nvPr>
        </p:nvSpPr>
        <p:spPr>
          <a:xfrm>
            <a:off x="819377" y="1879107"/>
            <a:ext cx="8596668" cy="757561"/>
          </a:xfrm>
        </p:spPr>
        <p:txBody>
          <a:bodyPr>
            <a:noAutofit/>
          </a:bodyPr>
          <a:lstStyle/>
          <a:p>
            <a:pPr algn="ctr"/>
            <a:r>
              <a:rPr lang="es-EC" sz="3200" b="1" dirty="0">
                <a:solidFill>
                  <a:srgbClr val="FF0000"/>
                </a:solidFill>
                <a:latin typeface="Arial" panose="020B0604020202020204" pitchFamily="34" charset="0"/>
                <a:cs typeface="Arial" panose="020B0604020202020204" pitchFamily="34" charset="0"/>
              </a:rPr>
              <a:t>DETALLE DE EVENTOS POR GRUPOS PRIORITARIOS</a:t>
            </a:r>
          </a:p>
        </p:txBody>
      </p:sp>
    </p:spTree>
    <p:extLst>
      <p:ext uri="{BB962C8B-B14F-4D97-AF65-F5344CB8AC3E}">
        <p14:creationId xmlns:p14="http://schemas.microsoft.com/office/powerpoint/2010/main" val="74447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1991544" y="1268760"/>
            <a:ext cx="8136904" cy="4798878"/>
          </a:xfrm>
          <a:prstGeom prst="rect">
            <a:avLst/>
          </a:prstGeom>
          <a:noFill/>
        </p:spPr>
        <p:txBody>
          <a:bodyPr wrap="square" rtlCol="0">
            <a:spAutoFit/>
          </a:bodyPr>
          <a:lstStyle/>
          <a:p>
            <a:pPr algn="just" defTabSz="914400">
              <a:lnSpc>
                <a:spcPct val="115000"/>
              </a:lnSpc>
              <a:spcAft>
                <a:spcPts val="1000"/>
              </a:spcAft>
            </a:pPr>
            <a:r>
              <a:rPr lang="es-ES" sz="1600" b="1" dirty="0">
                <a:solidFill>
                  <a:srgbClr val="0070C0"/>
                </a:solidFill>
                <a:latin typeface="Arial Unicode MS" pitchFamily="34" charset="-128"/>
                <a:ea typeface="Arial Unicode MS" pitchFamily="34" charset="-128"/>
                <a:cs typeface="Arial Unicode MS" pitchFamily="34" charset="-128"/>
              </a:rPr>
              <a:t>QUE ES EL CCPD?</a:t>
            </a:r>
          </a:p>
          <a:p>
            <a:pPr algn="just" defTabSz="914400">
              <a:lnSpc>
                <a:spcPct val="115000"/>
              </a:lnSpc>
              <a:spcAft>
                <a:spcPts val="1000"/>
              </a:spcAft>
            </a:pPr>
            <a:r>
              <a:rPr lang="es-ES" sz="1600" b="1" dirty="0">
                <a:solidFill>
                  <a:srgbClr val="0070C0"/>
                </a:solidFill>
                <a:latin typeface="Arial Unicode MS" pitchFamily="34" charset="-128"/>
                <a:ea typeface="Arial Unicode MS" pitchFamily="34" charset="-128"/>
                <a:cs typeface="Arial Unicode MS" pitchFamily="34" charset="-128"/>
              </a:rPr>
              <a:t>El Consejo Cantonal de Protección de Derechos</a:t>
            </a:r>
            <a:r>
              <a:rPr lang="es-ES" sz="1600" dirty="0">
                <a:solidFill>
                  <a:srgbClr val="0070C0"/>
                </a:solidFill>
                <a:latin typeface="Arial Unicode MS" pitchFamily="34" charset="-128"/>
                <a:ea typeface="Arial Unicode MS" pitchFamily="34" charset="-128"/>
                <a:cs typeface="Arial Unicode MS" pitchFamily="34" charset="-128"/>
              </a:rPr>
              <a:t>, </a:t>
            </a:r>
            <a:r>
              <a:rPr lang="es-ES" sz="1600" dirty="0">
                <a:solidFill>
                  <a:prstClr val="black"/>
                </a:solidFill>
                <a:latin typeface="Arial Unicode MS" pitchFamily="34" charset="-128"/>
                <a:ea typeface="Arial Unicode MS" pitchFamily="34" charset="-128"/>
                <a:cs typeface="Arial Unicode MS" pitchFamily="34" charset="-128"/>
              </a:rPr>
              <a:t>es organismo colegiado integrado de forma paritaria por representantes del estado y de la sociedad civil y tendrá como atribuciones la formulación, transversalización, observancia seguimiento y evaluación de las políticas públicas locales de protección integral a los grupos de atención prioritaria y en la perspectiva del ciclo de vida, con los cinco enfoques de igualdad definidos en la Constitución de la Republica del Ecuador. Será la entidad coordinadora del sistema de Protección Integral del Cantón Salitre.   </a:t>
            </a:r>
          </a:p>
          <a:p>
            <a:pPr algn="just" defTabSz="914400">
              <a:lnSpc>
                <a:spcPct val="115000"/>
              </a:lnSpc>
              <a:spcAft>
                <a:spcPts val="1000"/>
              </a:spcAft>
            </a:pPr>
            <a:endParaRPr lang="es-ES" sz="1600" b="1" dirty="0">
              <a:solidFill>
                <a:prstClr val="black"/>
              </a:solidFill>
              <a:latin typeface="Arial Unicode MS" pitchFamily="34" charset="-128"/>
              <a:ea typeface="Arial Unicode MS" pitchFamily="34" charset="-128"/>
              <a:cs typeface="Arial Unicode MS" pitchFamily="34" charset="-128"/>
            </a:endParaRPr>
          </a:p>
          <a:p>
            <a:pPr algn="just" defTabSz="914400">
              <a:lnSpc>
                <a:spcPct val="115000"/>
              </a:lnSpc>
              <a:spcAft>
                <a:spcPts val="1000"/>
              </a:spcAft>
            </a:pPr>
            <a:r>
              <a:rPr lang="es-ES" sz="1600" b="1" dirty="0">
                <a:solidFill>
                  <a:prstClr val="black"/>
                </a:solidFill>
                <a:latin typeface="Arial Unicode MS" pitchFamily="34" charset="-128"/>
                <a:ea typeface="Arial Unicode MS" pitchFamily="34" charset="-128"/>
                <a:cs typeface="Arial Unicode MS" pitchFamily="34" charset="-128"/>
              </a:rPr>
              <a:t>Art. 8 </a:t>
            </a:r>
            <a:r>
              <a:rPr lang="es-ES" sz="1600" dirty="0">
                <a:solidFill>
                  <a:prstClr val="black"/>
                </a:solidFill>
                <a:latin typeface="Arial Unicode MS" pitchFamily="34" charset="-128"/>
                <a:ea typeface="Arial Unicode MS" pitchFamily="34" charset="-128"/>
                <a:cs typeface="Arial Unicode MS" pitchFamily="34" charset="-128"/>
              </a:rPr>
              <a:t>de la Ordenanza del CCPD, literal  «d» que estable como atribución:  Observar, vigilar y activar mecanismos para exigir el cumplimiento de los derechos</a:t>
            </a:r>
            <a:r>
              <a:rPr lang="es-ES" sz="1600" b="1" dirty="0">
                <a:solidFill>
                  <a:prstClr val="black"/>
                </a:solidFill>
                <a:latin typeface="Arial Unicode MS" pitchFamily="34" charset="-128"/>
                <a:ea typeface="Arial Unicode MS" pitchFamily="34" charset="-128"/>
                <a:cs typeface="Arial Unicode MS" pitchFamily="34" charset="-128"/>
              </a:rPr>
              <a:t> </a:t>
            </a:r>
            <a:r>
              <a:rPr lang="es-ES" sz="1600" dirty="0">
                <a:solidFill>
                  <a:prstClr val="black"/>
                </a:solidFill>
                <a:latin typeface="Arial Unicode MS" pitchFamily="34" charset="-128"/>
                <a:ea typeface="Arial Unicode MS" pitchFamily="34" charset="-128"/>
                <a:cs typeface="Arial Unicode MS" pitchFamily="34" charset="-128"/>
              </a:rPr>
              <a:t>individuales y colectivos en la aplicación de los servicios públicos y privados relacionados con las políticas de igualdad. Y literal «j» Promover la conformación de los Consejos Consultivos que estime para el desarrollo de sus atribuciones, etc.</a:t>
            </a:r>
          </a:p>
          <a:p>
            <a:pPr algn="just" defTabSz="914400">
              <a:lnSpc>
                <a:spcPct val="115000"/>
              </a:lnSpc>
              <a:spcAft>
                <a:spcPts val="1000"/>
              </a:spcAft>
            </a:pPr>
            <a:endParaRPr lang="es-ES" sz="1400" dirty="0">
              <a:solidFill>
                <a:prstClr val="black"/>
              </a:solidFill>
              <a:latin typeface="Arial Unicode MS" pitchFamily="34" charset="-128"/>
              <a:ea typeface="Arial Unicode MS" pitchFamily="34" charset="-128"/>
              <a:cs typeface="Arial Unicode MS" pitchFamily="34" charset="-128"/>
            </a:endParaRPr>
          </a:p>
        </p:txBody>
      </p:sp>
    </p:spTree>
    <p:extLst>
      <p:ext uri="{BB962C8B-B14F-4D97-AF65-F5344CB8AC3E}">
        <p14:creationId xmlns:p14="http://schemas.microsoft.com/office/powerpoint/2010/main" val="39339243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rot="19962881">
            <a:off x="521470" y="3041073"/>
            <a:ext cx="8596668" cy="1320800"/>
          </a:xfrm>
        </p:spPr>
        <p:txBody>
          <a:bodyPr>
            <a:normAutofit/>
          </a:bodyPr>
          <a:lstStyle/>
          <a:p>
            <a:pPr algn="ctr"/>
            <a:r>
              <a:rPr lang="es-ES" sz="4400" b="1" u="sng" dirty="0">
                <a:solidFill>
                  <a:srgbClr val="0070C0"/>
                </a:solidFill>
              </a:rPr>
              <a:t>NIÑEZ Y ADOLESCENCIA</a:t>
            </a:r>
          </a:p>
        </p:txBody>
      </p:sp>
    </p:spTree>
    <p:extLst>
      <p:ext uri="{BB962C8B-B14F-4D97-AF65-F5344CB8AC3E}">
        <p14:creationId xmlns:p14="http://schemas.microsoft.com/office/powerpoint/2010/main" val="36441880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2426D155-CEBC-4E91-ABF9-C53A87F004D2}"/>
              </a:ext>
            </a:extLst>
          </p:cNvPr>
          <p:cNvSpPr/>
          <p:nvPr/>
        </p:nvSpPr>
        <p:spPr>
          <a:xfrm>
            <a:off x="1059402" y="808709"/>
            <a:ext cx="8643891" cy="3257045"/>
          </a:xfrm>
          <a:prstGeom prst="rect">
            <a:avLst/>
          </a:prstGeom>
        </p:spPr>
        <p:txBody>
          <a:bodyPr wrap="square">
            <a:spAutoFit/>
          </a:bodyPr>
          <a:lstStyle/>
          <a:p>
            <a:pPr algn="ctr">
              <a:spcAft>
                <a:spcPts val="0"/>
              </a:spcAft>
            </a:pPr>
            <a:r>
              <a:rPr lang="es-ES" b="1" dirty="0">
                <a:latin typeface="Aharoni" panose="02010803020104030203" pitchFamily="2" charset="-79"/>
                <a:ea typeface="Times New Roman" panose="02020603050405020304" pitchFamily="18" charset="0"/>
                <a:cs typeface="Times New Roman" panose="02020603050405020304" pitchFamily="18" charset="0"/>
              </a:rPr>
              <a:t>SE DICTO TALLER</a:t>
            </a:r>
            <a:r>
              <a:rPr lang="es-ES" b="1" dirty="0">
                <a:solidFill>
                  <a:srgbClr val="0070C0"/>
                </a:solidFill>
                <a:latin typeface="Aharoni" panose="02010803020104030203" pitchFamily="2" charset="-79"/>
                <a:ea typeface="Times New Roman" panose="02020603050405020304" pitchFamily="18" charset="0"/>
                <a:cs typeface="Times New Roman" panose="02020603050405020304" pitchFamily="18" charset="0"/>
              </a:rPr>
              <a:t>: BUEN TRATO Y PREVENCION DE ABUSO SEXUAL EN NIÑEZ Y ADOLESCENCIA Y PREVENSION DE ENFERMEDADES INVERNALES Y ALIMENTACION SALUDABLE.</a:t>
            </a:r>
            <a:endParaRPr lang="es-EC" sz="1100" dirty="0">
              <a:latin typeface="Calibri" panose="020F0502020204030204" pitchFamily="34" charset="0"/>
              <a:ea typeface="Times New Roman" panose="02020603050405020304" pitchFamily="18" charset="0"/>
              <a:cs typeface="Times New Roman" panose="02020603050405020304" pitchFamily="18" charset="0"/>
            </a:endParaRPr>
          </a:p>
          <a:p>
            <a:pPr algn="ctr">
              <a:spcAft>
                <a:spcPts val="0"/>
              </a:spcAft>
            </a:pPr>
            <a:r>
              <a:rPr lang="es-ES" b="1" dirty="0">
                <a:solidFill>
                  <a:srgbClr val="0070C0"/>
                </a:solidFill>
                <a:latin typeface="Aharoni" panose="02010803020104030203" pitchFamily="2" charset="-79"/>
                <a:ea typeface="Times New Roman" panose="02020603050405020304" pitchFamily="18" charset="0"/>
                <a:cs typeface="Times New Roman" panose="02020603050405020304" pitchFamily="18" charset="0"/>
              </a:rPr>
              <a:t> </a:t>
            </a:r>
            <a:endParaRPr lang="es-EC" sz="1100" dirty="0">
              <a:latin typeface="Calibri" panose="020F0502020204030204" pitchFamily="34" charset="0"/>
              <a:ea typeface="Times New Roman" panose="02020603050405020304" pitchFamily="18" charset="0"/>
              <a:cs typeface="Times New Roman" panose="02020603050405020304" pitchFamily="18" charset="0"/>
            </a:endParaRPr>
          </a:p>
          <a:p>
            <a:pPr algn="just"/>
            <a:r>
              <a:rPr lang="es-MX" sz="1600" b="1" dirty="0">
                <a:latin typeface="Calibri" panose="020F0502020204030204" pitchFamily="34" charset="0"/>
                <a:ea typeface="Calibri" panose="020F0502020204030204" pitchFamily="34" charset="0"/>
                <a:cs typeface="Times New Roman" panose="02020603050405020304" pitchFamily="18" charset="0"/>
              </a:rPr>
              <a:t>FECHA:</a:t>
            </a:r>
            <a:r>
              <a:rPr lang="es-MX" sz="1600" dirty="0">
                <a:latin typeface="Calibri" panose="020F0502020204030204" pitchFamily="34" charset="0"/>
                <a:ea typeface="Calibri" panose="020F0502020204030204" pitchFamily="34" charset="0"/>
                <a:cs typeface="Times New Roman" panose="02020603050405020304" pitchFamily="18" charset="0"/>
              </a:rPr>
              <a:t> Miércoles 7 de febrero del 2018</a:t>
            </a:r>
            <a:endParaRPr lang="es-EC" sz="1600" dirty="0">
              <a:latin typeface="Times New Roman" panose="02020603050405020304" pitchFamily="18" charset="0"/>
              <a:ea typeface="Times New Roman" panose="02020603050405020304" pitchFamily="18" charset="0"/>
            </a:endParaRPr>
          </a:p>
          <a:p>
            <a:pPr>
              <a:lnSpc>
                <a:spcPct val="115000"/>
              </a:lnSpc>
              <a:spcAft>
                <a:spcPts val="1000"/>
              </a:spcAft>
            </a:pPr>
            <a:r>
              <a:rPr lang="es-MX" sz="1600" b="1" dirty="0">
                <a:latin typeface="Calibri" panose="020F0502020204030204" pitchFamily="34" charset="0"/>
                <a:ea typeface="Calibri" panose="020F0502020204030204" pitchFamily="34" charset="0"/>
                <a:cs typeface="Times New Roman" panose="02020603050405020304" pitchFamily="18" charset="0"/>
              </a:rPr>
              <a:t>LUGAR: </a:t>
            </a:r>
            <a:r>
              <a:rPr lang="es-MX" sz="1600" dirty="0">
                <a:latin typeface="Calibri" panose="020F0502020204030204" pitchFamily="34" charset="0"/>
                <a:ea typeface="Calibri" panose="020F0502020204030204" pitchFamily="34" charset="0"/>
                <a:cs typeface="Times New Roman" panose="02020603050405020304" pitchFamily="18" charset="0"/>
              </a:rPr>
              <a:t>RCTO.CAÑAVERAL </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s-MX" sz="1600" dirty="0">
                <a:latin typeface="Calibri" panose="020F0502020204030204" pitchFamily="34" charset="0"/>
                <a:ea typeface="Calibri" panose="020F0502020204030204" pitchFamily="34" charset="0"/>
                <a:cs typeface="Times New Roman" panose="02020603050405020304" pitchFamily="18" charset="0"/>
              </a:rPr>
              <a:t>Consejo Cantonal de Protección de Derechos CCPD, en coordinación con el Distrito de Salud, dictó charla a moradores del Rcto. Cañaveral de la parroquia General Vernaza. Los temas tratados fueron: Buen Trato y Prevención del Abuso Sexual en niños y adolescentes, </a:t>
            </a:r>
            <a:r>
              <a:rPr lang="es-MX" sz="1600" dirty="0" err="1">
                <a:latin typeface="Calibri" panose="020F0502020204030204" pitchFamily="34" charset="0"/>
                <a:ea typeface="Calibri" panose="020F0502020204030204" pitchFamily="34" charset="0"/>
                <a:cs typeface="Times New Roman" panose="02020603050405020304" pitchFamily="18" charset="0"/>
              </a:rPr>
              <a:t>Prevencion</a:t>
            </a:r>
            <a:r>
              <a:rPr lang="es-MX" sz="1600" dirty="0">
                <a:latin typeface="Calibri" panose="020F0502020204030204" pitchFamily="34" charset="0"/>
                <a:ea typeface="Calibri" panose="020F0502020204030204" pitchFamily="34" charset="0"/>
                <a:cs typeface="Times New Roman" panose="02020603050405020304" pitchFamily="18" charset="0"/>
              </a:rPr>
              <a:t> de Enfermedades Invernales y Alimentación Saludable.</a:t>
            </a:r>
            <a:br>
              <a:rPr lang="es-MX" sz="1600" dirty="0">
                <a:latin typeface="Calibri" panose="020F0502020204030204" pitchFamily="34" charset="0"/>
                <a:ea typeface="Calibri" panose="020F0502020204030204" pitchFamily="34" charset="0"/>
                <a:cs typeface="Times New Roman" panose="02020603050405020304" pitchFamily="18" charset="0"/>
              </a:rPr>
            </a:br>
            <a:r>
              <a:rPr lang="es-MX" sz="1600" dirty="0">
                <a:latin typeface="Calibri" panose="020F0502020204030204" pitchFamily="34" charset="0"/>
                <a:ea typeface="Calibri" panose="020F0502020204030204" pitchFamily="34" charset="0"/>
                <a:cs typeface="Times New Roman" panose="02020603050405020304" pitchFamily="18" charset="0"/>
              </a:rPr>
              <a:t>Francisco León Flores, Alcalde y Presidente CCPD.</a:t>
            </a:r>
            <a:endParaRPr lang="es-EC"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14405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850477" y="1142320"/>
            <a:ext cx="8998527" cy="392159"/>
          </a:xfrm>
          <a:prstGeom prst="rect">
            <a:avLst/>
          </a:prstGeom>
        </p:spPr>
        <p:txBody>
          <a:bodyPr wrap="square">
            <a:spAutoFit/>
          </a:bodyPr>
          <a:lstStyle/>
          <a:p>
            <a:pPr>
              <a:lnSpc>
                <a:spcPct val="115000"/>
              </a:lnSpc>
              <a:spcAft>
                <a:spcPts val="1000"/>
              </a:spcAft>
            </a:pPr>
            <a:r>
              <a:rPr lang="es-MX" b="1" dirty="0">
                <a:latin typeface="Calibri" panose="020F0502020204030204" pitchFamily="34" charset="0"/>
                <a:ea typeface="Calibri" panose="020F0502020204030204" pitchFamily="34" charset="0"/>
                <a:cs typeface="Times New Roman" panose="02020603050405020304" pitchFamily="18" charset="0"/>
              </a:rPr>
              <a:t>DIRIGIDO A:</a:t>
            </a:r>
            <a:r>
              <a:rPr lang="es-MX" dirty="0">
                <a:latin typeface="Calibri" panose="020F0502020204030204" pitchFamily="34" charset="0"/>
                <a:ea typeface="Calibri" panose="020F0502020204030204" pitchFamily="34" charset="0"/>
                <a:cs typeface="Times New Roman" panose="02020603050405020304" pitchFamily="18" charset="0"/>
              </a:rPr>
              <a:t> COMUNIDAD RECINTO CAÑAVERAL DE LA PARROQUIA GRAL VERNAZA. </a:t>
            </a:r>
          </a:p>
        </p:txBody>
      </p:sp>
      <p:pic>
        <p:nvPicPr>
          <p:cNvPr id="6" name="Imagen 5" descr="C:\Users\USUARIO\Documents\ACTIVIDADES CCPD\AÑO 2018\FEBRERO18\Charla Cañaveral 07-ene-18\27747848_1823077824429104_4690242551821930730_o.jpg"/>
          <p:cNvPicPr/>
          <p:nvPr/>
        </p:nvPicPr>
        <p:blipFill rotWithShape="1">
          <a:blip r:embed="rId2">
            <a:extLst>
              <a:ext uri="{28A0092B-C50C-407E-A947-70E740481C1C}">
                <a14:useLocalDpi xmlns:a14="http://schemas.microsoft.com/office/drawing/2010/main" val="0"/>
              </a:ext>
            </a:extLst>
          </a:blip>
          <a:srcRect t="34182"/>
          <a:stretch/>
        </p:blipFill>
        <p:spPr bwMode="auto">
          <a:xfrm>
            <a:off x="559532" y="2013634"/>
            <a:ext cx="4623954" cy="2932438"/>
          </a:xfrm>
          <a:prstGeom prst="rect">
            <a:avLst/>
          </a:prstGeom>
          <a:noFill/>
          <a:ln>
            <a:noFill/>
          </a:ln>
          <a:extLst>
            <a:ext uri="{53640926-AAD7-44D8-BBD7-CCE9431645EC}">
              <a14:shadowObscured xmlns:a14="http://schemas.microsoft.com/office/drawing/2010/main"/>
            </a:ext>
          </a:extLst>
        </p:spPr>
      </p:pic>
      <p:pic>
        <p:nvPicPr>
          <p:cNvPr id="7" name="Imagen 6" descr="C:\Users\USUARIO\Documents\ACTIVIDADES CCPD\AÑO 2018\FEBRERO18\Charla Cañaveral 07-ene-18\27747386_1823077891095764_1329880097847902406_o.jpg"/>
          <p:cNvPicPr/>
          <p:nvPr/>
        </p:nvPicPr>
        <p:blipFill rotWithShape="1">
          <a:blip r:embed="rId3">
            <a:extLst>
              <a:ext uri="{28A0092B-C50C-407E-A947-70E740481C1C}">
                <a14:useLocalDpi xmlns:a14="http://schemas.microsoft.com/office/drawing/2010/main" val="0"/>
              </a:ext>
            </a:extLst>
          </a:blip>
          <a:srcRect t="24222"/>
          <a:stretch/>
        </p:blipFill>
        <p:spPr bwMode="auto">
          <a:xfrm>
            <a:off x="5349740" y="3479853"/>
            <a:ext cx="4489664" cy="271202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446379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AE8F1CD2-35CD-4A49-B77D-4FBEEB336AB0}"/>
              </a:ext>
            </a:extLst>
          </p:cNvPr>
          <p:cNvSpPr/>
          <p:nvPr/>
        </p:nvSpPr>
        <p:spPr>
          <a:xfrm>
            <a:off x="790114" y="822383"/>
            <a:ext cx="9809824" cy="1984902"/>
          </a:xfrm>
          <a:prstGeom prst="rect">
            <a:avLst/>
          </a:prstGeom>
        </p:spPr>
        <p:txBody>
          <a:bodyPr wrap="square">
            <a:spAutoFit/>
          </a:bodyPr>
          <a:lstStyle/>
          <a:p>
            <a:pPr lvl="0" algn="ctr">
              <a:lnSpc>
                <a:spcPct val="115000"/>
              </a:lnSpc>
            </a:pPr>
            <a:r>
              <a:rPr lang="es-ES" b="1" dirty="0">
                <a:latin typeface="Calibri" panose="020F0502020204030204" pitchFamily="34" charset="0"/>
                <a:ea typeface="Times New Roman" panose="02020603050405020304" pitchFamily="18" charset="0"/>
                <a:cs typeface="Calibri" panose="020F0502020204030204" pitchFamily="34" charset="0"/>
              </a:rPr>
              <a:t>PROMOCION DE LA PARTICIPACION DE NNA</a:t>
            </a:r>
          </a:p>
          <a:p>
            <a:pPr lvl="0" algn="just">
              <a:lnSpc>
                <a:spcPct val="115000"/>
              </a:lnSpc>
            </a:pPr>
            <a:r>
              <a:rPr lang="es-ES" dirty="0">
                <a:solidFill>
                  <a:srgbClr val="000000"/>
                </a:solidFill>
                <a:latin typeface="Calibri" panose="020F0502020204030204" pitchFamily="34" charset="0"/>
                <a:ea typeface="Times New Roman" panose="02020603050405020304" pitchFamily="18" charset="0"/>
                <a:cs typeface="Calibri" panose="020F0502020204030204" pitchFamily="34" charset="0"/>
              </a:rPr>
              <a:t>La Secretaría Ejecutiva del Consejo Cantonal de Protección de Derechos de Salitre, mantuvo reunión con Directoras y Rectora de Unidades Educativas Particulares, con el objetivo de socializar el Reglamento  de elección de Consejo Cantonal Consultivo de Niñas, Niños y Adolescentes del Cantón Salitre, además se entregó oficio solicitando la participación del Consejo Estudiantil de las instituciones a su cargo para el evento Asamblea para la elección del CCCNNA de Salitre a realizarse el día sábado </a:t>
            </a:r>
          </a:p>
        </p:txBody>
      </p:sp>
      <p:pic>
        <p:nvPicPr>
          <p:cNvPr id="3" name="Imagen 2">
            <a:extLst>
              <a:ext uri="{FF2B5EF4-FFF2-40B4-BE49-F238E27FC236}">
                <a16:creationId xmlns:a16="http://schemas.microsoft.com/office/drawing/2014/main" id="{8C2CB308-1A53-4A39-86C9-3CDD6B4C0CD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892007" y="3202364"/>
            <a:ext cx="5316661" cy="2923228"/>
          </a:xfrm>
          <a:prstGeom prst="rect">
            <a:avLst/>
          </a:prstGeom>
          <a:noFill/>
          <a:ln>
            <a:noFill/>
          </a:ln>
        </p:spPr>
      </p:pic>
    </p:spTree>
    <p:extLst>
      <p:ext uri="{BB962C8B-B14F-4D97-AF65-F5344CB8AC3E}">
        <p14:creationId xmlns:p14="http://schemas.microsoft.com/office/powerpoint/2010/main" val="38045467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384746C4-2054-437C-AF9F-2AC9ED93C791}"/>
              </a:ext>
            </a:extLst>
          </p:cNvPr>
          <p:cNvSpPr/>
          <p:nvPr/>
        </p:nvSpPr>
        <p:spPr>
          <a:xfrm>
            <a:off x="1148178" y="355682"/>
            <a:ext cx="8856955" cy="3515578"/>
          </a:xfrm>
          <a:prstGeom prst="rect">
            <a:avLst/>
          </a:prstGeom>
        </p:spPr>
        <p:txBody>
          <a:bodyPr wrap="square">
            <a:spAutoFit/>
          </a:bodyPr>
          <a:lstStyle/>
          <a:p>
            <a:pPr algn="ctr">
              <a:spcAft>
                <a:spcPts val="0"/>
              </a:spcAft>
            </a:pPr>
            <a:r>
              <a:rPr lang="es-ES" b="1" dirty="0">
                <a:solidFill>
                  <a:srgbClr val="0070C0"/>
                </a:solidFill>
                <a:latin typeface="Aharoni" panose="02010803020104030203" pitchFamily="2" charset="-79"/>
                <a:ea typeface="Times New Roman" panose="02020603050405020304" pitchFamily="18" charset="0"/>
                <a:cs typeface="Times New Roman" panose="02020603050405020304" pitchFamily="18" charset="0"/>
              </a:rPr>
              <a:t>SE REPORTO UN CASO DE REINGRESO AL SISTEMA EDUCATIVO DE ADOLESCENTE QUE FUE ENCONTRADO TRABAJANDO POR EL MRL EN EL BASURAL DE SALITRE.</a:t>
            </a:r>
            <a:endParaRPr lang="es-EC" sz="1100" dirty="0">
              <a:latin typeface="Calibri" panose="020F0502020204030204" pitchFamily="34" charset="0"/>
              <a:ea typeface="Times New Roman" panose="02020603050405020304" pitchFamily="18" charset="0"/>
              <a:cs typeface="Times New Roman" panose="02020603050405020304" pitchFamily="18" charset="0"/>
            </a:endParaRPr>
          </a:p>
          <a:p>
            <a:pPr algn="just"/>
            <a:endParaRPr lang="es-MX" sz="1600" b="1" dirty="0">
              <a:latin typeface="Calibri" panose="020F0502020204030204" pitchFamily="34" charset="0"/>
              <a:ea typeface="Calibri" panose="020F0502020204030204" pitchFamily="34" charset="0"/>
              <a:cs typeface="Times New Roman" panose="02020603050405020304" pitchFamily="18" charset="0"/>
            </a:endParaRPr>
          </a:p>
          <a:p>
            <a:pPr algn="just"/>
            <a:r>
              <a:rPr lang="es-MX" sz="1600" b="1" dirty="0">
                <a:latin typeface="Calibri" panose="020F0502020204030204" pitchFamily="34" charset="0"/>
                <a:ea typeface="Calibri" panose="020F0502020204030204" pitchFamily="34" charset="0"/>
                <a:cs typeface="Times New Roman" panose="02020603050405020304" pitchFamily="18" charset="0"/>
              </a:rPr>
              <a:t>FECHA:</a:t>
            </a:r>
            <a:r>
              <a:rPr lang="es-MX" sz="1600" dirty="0">
                <a:latin typeface="Calibri" panose="020F0502020204030204" pitchFamily="34" charset="0"/>
                <a:ea typeface="Calibri" panose="020F0502020204030204" pitchFamily="34" charset="0"/>
                <a:cs typeface="Times New Roman" panose="02020603050405020304" pitchFamily="18" charset="0"/>
              </a:rPr>
              <a:t>  Martes 29 de Mayo del 2018</a:t>
            </a:r>
            <a:endParaRPr lang="es-EC" sz="1600" dirty="0">
              <a:latin typeface="Times New Roman" panose="02020603050405020304" pitchFamily="18" charset="0"/>
              <a:ea typeface="Times New Roman" panose="02020603050405020304" pitchFamily="18" charset="0"/>
            </a:endParaRPr>
          </a:p>
          <a:p>
            <a:pPr algn="just">
              <a:lnSpc>
                <a:spcPct val="115000"/>
              </a:lnSpc>
              <a:spcAft>
                <a:spcPts val="1000"/>
              </a:spcAft>
            </a:pPr>
            <a:r>
              <a:rPr lang="es-MX" sz="1600" dirty="0">
                <a:solidFill>
                  <a:srgbClr val="1D2129"/>
                </a:solidFill>
                <a:latin typeface="Helvetica" panose="020B0604020202020204" pitchFamily="34" charset="0"/>
                <a:ea typeface="Calibri" panose="020F0502020204030204" pitchFamily="34" charset="0"/>
                <a:cs typeface="Times New Roman" panose="02020603050405020304" pitchFamily="18" charset="0"/>
              </a:rPr>
              <a:t>Se recibió oficio Nº GADMS-DTH-RN-2018-021 con fecha 29 de mayo del 2018, firmado por el Ing. Raúl Noboa Cadena, Director de Talento Humano, donde da a conocer que en las instalaciones del depósito de desechos sólidos se encontraron un adolescente el mismo que no se encuentra estudiando y por tal motivo solicitaba se gestione el reingreso al sistema educativo.</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s-MX" sz="1600" dirty="0">
                <a:latin typeface="Calibri" panose="020F0502020204030204" pitchFamily="34" charset="0"/>
                <a:ea typeface="Calibri" panose="020F0502020204030204" pitchFamily="34" charset="0"/>
                <a:cs typeface="Times New Roman" panose="02020603050405020304" pitchFamily="18" charset="0"/>
              </a:rPr>
              <a:t>Además se recibió en la oficina al Padre y al adolescente con quienes se dialogó y se les hizo el acompañamiento necesario para proceder con la solicitud al Distrito de Educación para el proceso de reingreso al sistema educativo</a:t>
            </a:r>
            <a:endParaRPr lang="es-EC"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n 2">
            <a:extLst>
              <a:ext uri="{FF2B5EF4-FFF2-40B4-BE49-F238E27FC236}">
                <a16:creationId xmlns:a16="http://schemas.microsoft.com/office/drawing/2014/main" id="{000893F8-5157-4B40-9F30-9C3903ADF420}"/>
              </a:ext>
            </a:extLst>
          </p:cNvPr>
          <p:cNvPicPr/>
          <p:nvPr/>
        </p:nvPicPr>
        <p:blipFill rotWithShape="1">
          <a:blip r:embed="rId2" cstate="print">
            <a:extLst>
              <a:ext uri="{28A0092B-C50C-407E-A947-70E740481C1C}">
                <a14:useLocalDpi xmlns:a14="http://schemas.microsoft.com/office/drawing/2010/main" val="0"/>
              </a:ext>
            </a:extLst>
          </a:blip>
          <a:srcRect t="21793" r="-188"/>
          <a:stretch/>
        </p:blipFill>
        <p:spPr bwMode="auto">
          <a:xfrm>
            <a:off x="2552392" y="3787858"/>
            <a:ext cx="4212392" cy="246588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216562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CB0E223-511D-4624-8529-063825A418F0}"/>
              </a:ext>
            </a:extLst>
          </p:cNvPr>
          <p:cNvSpPr/>
          <p:nvPr/>
        </p:nvSpPr>
        <p:spPr>
          <a:xfrm>
            <a:off x="1003177" y="692458"/>
            <a:ext cx="9072978" cy="2110514"/>
          </a:xfrm>
          <a:prstGeom prst="rect">
            <a:avLst/>
          </a:prstGeom>
        </p:spPr>
        <p:txBody>
          <a:bodyPr wrap="square">
            <a:spAutoFit/>
          </a:bodyPr>
          <a:lstStyle/>
          <a:p>
            <a:pPr algn="ctr">
              <a:spcAft>
                <a:spcPts val="0"/>
              </a:spcAft>
            </a:pPr>
            <a:r>
              <a:rPr lang="es-ES" sz="1600" b="1" dirty="0">
                <a:solidFill>
                  <a:srgbClr val="0070C0"/>
                </a:solidFill>
                <a:latin typeface="Aharoni" panose="02010803020104030203" pitchFamily="2" charset="-79"/>
                <a:ea typeface="Times New Roman" panose="02020603050405020304" pitchFamily="18" charset="0"/>
                <a:cs typeface="Times New Roman" panose="02020603050405020304" pitchFamily="18" charset="0"/>
              </a:rPr>
              <a:t>OPERATIVO DE ABORDAJE DEL FERIADO DEL 24 DE MAYO</a:t>
            </a:r>
            <a:endParaRPr lang="es-EC" sz="1600" dirty="0">
              <a:latin typeface="Calibri" panose="020F0502020204030204" pitchFamily="34" charset="0"/>
              <a:ea typeface="Times New Roman" panose="02020603050405020304" pitchFamily="18" charset="0"/>
              <a:cs typeface="Times New Roman" panose="02020603050405020304" pitchFamily="18" charset="0"/>
            </a:endParaRPr>
          </a:p>
          <a:p>
            <a:pPr algn="just"/>
            <a:r>
              <a:rPr lang="es-MX" sz="1600" b="1" dirty="0">
                <a:latin typeface="Calibri" panose="020F0502020204030204" pitchFamily="34" charset="0"/>
                <a:ea typeface="Calibri" panose="020F0502020204030204" pitchFamily="34" charset="0"/>
                <a:cs typeface="Times New Roman" panose="02020603050405020304" pitchFamily="18" charset="0"/>
              </a:rPr>
              <a:t>FECHA:</a:t>
            </a:r>
            <a:r>
              <a:rPr lang="es-MX" sz="1600" dirty="0">
                <a:latin typeface="Calibri" panose="020F0502020204030204" pitchFamily="34" charset="0"/>
                <a:ea typeface="Calibri" panose="020F0502020204030204" pitchFamily="34" charset="0"/>
                <a:cs typeface="Times New Roman" panose="02020603050405020304" pitchFamily="18" charset="0"/>
              </a:rPr>
              <a:t>  Viernes 25 de Mayo del 2018</a:t>
            </a:r>
            <a:endParaRPr lang="es-EC" sz="1600" dirty="0">
              <a:latin typeface="Times New Roman" panose="02020603050405020304" pitchFamily="18" charset="0"/>
              <a:ea typeface="Times New Roman" panose="02020603050405020304" pitchFamily="18" charset="0"/>
            </a:endParaRPr>
          </a:p>
          <a:p>
            <a:pPr>
              <a:lnSpc>
                <a:spcPct val="115000"/>
              </a:lnSpc>
              <a:spcAft>
                <a:spcPts val="1000"/>
              </a:spcAft>
            </a:pPr>
            <a:r>
              <a:rPr lang="es-MX" sz="1600" b="1" dirty="0">
                <a:latin typeface="Calibri" panose="020F0502020204030204" pitchFamily="34" charset="0"/>
                <a:ea typeface="Calibri" panose="020F0502020204030204" pitchFamily="34" charset="0"/>
                <a:cs typeface="Times New Roman" panose="02020603050405020304" pitchFamily="18" charset="0"/>
              </a:rPr>
              <a:t>LUGAR: </a:t>
            </a:r>
            <a:r>
              <a:rPr lang="es-MX" sz="1600" dirty="0">
                <a:latin typeface="Calibri" panose="020F0502020204030204" pitchFamily="34" charset="0"/>
                <a:ea typeface="Calibri" panose="020F0502020204030204" pitchFamily="34" charset="0"/>
                <a:cs typeface="Times New Roman" panose="02020603050405020304" pitchFamily="18" charset="0"/>
              </a:rPr>
              <a:t> SALITRE</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s-MX" sz="1600" dirty="0">
                <a:solidFill>
                  <a:srgbClr val="1D2129"/>
                </a:solidFill>
                <a:latin typeface="Helvetica" panose="020B0604020202020204" pitchFamily="34" charset="0"/>
                <a:ea typeface="Calibri" panose="020F0502020204030204" pitchFamily="34" charset="0"/>
                <a:cs typeface="Times New Roman" panose="02020603050405020304" pitchFamily="18" charset="0"/>
              </a:rPr>
              <a:t>El Consejo Cantonal de Protección de Derechos a través de la Vicepresidenta Sra. Carolina Pincay y el miembro principal Sra. Karen Chávez, participaron  en el operativo de abordaje que se realizó del feriado del 24 de mayo, el mismo que se llevó a cabo los días 25, 26 y 27 de mayo del presente año, dicha actividad se la realizó con la finalidad de evitar el trabajo infantil en el feriado.</a:t>
            </a:r>
            <a:endParaRPr lang="es-EC"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88932BE2-B2A5-4389-BE87-D246792287F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1796" y="2865372"/>
            <a:ext cx="4674870" cy="3506470"/>
          </a:xfrm>
          <a:prstGeom prst="rect">
            <a:avLst/>
          </a:prstGeom>
          <a:noFill/>
          <a:ln>
            <a:noFill/>
          </a:ln>
        </p:spPr>
      </p:pic>
      <p:pic>
        <p:nvPicPr>
          <p:cNvPr id="6" name="Imagen 5">
            <a:extLst>
              <a:ext uri="{FF2B5EF4-FFF2-40B4-BE49-F238E27FC236}">
                <a16:creationId xmlns:a16="http://schemas.microsoft.com/office/drawing/2014/main" id="{021F09D4-7925-46B0-ACAA-BF3F2A1F4E6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865372"/>
            <a:ext cx="5125375" cy="3506470"/>
          </a:xfrm>
          <a:prstGeom prst="rect">
            <a:avLst/>
          </a:prstGeom>
          <a:noFill/>
          <a:ln>
            <a:noFill/>
          </a:ln>
        </p:spPr>
      </p:pic>
    </p:spTree>
    <p:extLst>
      <p:ext uri="{BB962C8B-B14F-4D97-AF65-F5344CB8AC3E}">
        <p14:creationId xmlns:p14="http://schemas.microsoft.com/office/powerpoint/2010/main" val="4028058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B992F47-27F7-4B45-A599-A8D7273CC45F}"/>
              </a:ext>
            </a:extLst>
          </p:cNvPr>
          <p:cNvSpPr/>
          <p:nvPr/>
        </p:nvSpPr>
        <p:spPr>
          <a:xfrm>
            <a:off x="1216242" y="343540"/>
            <a:ext cx="8495930" cy="3085460"/>
          </a:xfrm>
          <a:prstGeom prst="rect">
            <a:avLst/>
          </a:prstGeom>
        </p:spPr>
        <p:txBody>
          <a:bodyPr wrap="square">
            <a:spAutoFit/>
          </a:bodyPr>
          <a:lstStyle/>
          <a:p>
            <a:pPr algn="ctr">
              <a:spcAft>
                <a:spcPts val="0"/>
              </a:spcAft>
            </a:pPr>
            <a:r>
              <a:rPr lang="es-ES" b="1" dirty="0">
                <a:solidFill>
                  <a:srgbClr val="0070C0"/>
                </a:solidFill>
                <a:latin typeface="Aharoni" panose="02010803020104030203" pitchFamily="2" charset="-79"/>
                <a:ea typeface="Times New Roman" panose="02020603050405020304" pitchFamily="18" charset="0"/>
                <a:cs typeface="Times New Roman" panose="02020603050405020304" pitchFamily="18" charset="0"/>
              </a:rPr>
              <a:t>SE REALIZARON 8 SEGUIMIENTOS DE POLITICAS PUBLICAS EN LOS CENTROS DE DESARROLLO INFANTIL DE SALITRE</a:t>
            </a:r>
          </a:p>
          <a:p>
            <a:pPr algn="ctr">
              <a:spcAft>
                <a:spcPts val="0"/>
              </a:spcAft>
            </a:pPr>
            <a:endParaRPr lang="es-ES" sz="1100" b="1" dirty="0">
              <a:solidFill>
                <a:srgbClr val="0070C0"/>
              </a:solidFill>
              <a:latin typeface="Aharoni" panose="02010803020104030203" pitchFamily="2" charset="-79"/>
              <a:ea typeface="Times New Roman" panose="02020603050405020304" pitchFamily="18" charset="0"/>
              <a:cs typeface="Times New Roman" panose="02020603050405020304" pitchFamily="18" charset="0"/>
            </a:endParaRPr>
          </a:p>
          <a:p>
            <a:pPr algn="ctr">
              <a:spcAft>
                <a:spcPts val="0"/>
              </a:spcAft>
            </a:pPr>
            <a:endParaRPr lang="es-EC" sz="1100" dirty="0">
              <a:latin typeface="Calibri" panose="020F0502020204030204" pitchFamily="34" charset="0"/>
              <a:ea typeface="Times New Roman" panose="02020603050405020304" pitchFamily="18" charset="0"/>
              <a:cs typeface="Times New Roman" panose="02020603050405020304" pitchFamily="18" charset="0"/>
            </a:endParaRPr>
          </a:p>
          <a:p>
            <a:pPr algn="just"/>
            <a:r>
              <a:rPr lang="es-MX" sz="1400" b="1" dirty="0">
                <a:latin typeface="Calibri" panose="020F0502020204030204" pitchFamily="34" charset="0"/>
                <a:ea typeface="Calibri" panose="020F0502020204030204" pitchFamily="34" charset="0"/>
                <a:cs typeface="Times New Roman" panose="02020603050405020304" pitchFamily="18" charset="0"/>
              </a:rPr>
              <a:t>FECHA: </a:t>
            </a:r>
            <a:r>
              <a:rPr lang="es-MX" sz="1400" dirty="0">
                <a:latin typeface="Calibri" panose="020F0502020204030204" pitchFamily="34" charset="0"/>
                <a:ea typeface="Calibri" panose="020F0502020204030204" pitchFamily="34" charset="0"/>
                <a:cs typeface="Times New Roman" panose="02020603050405020304" pitchFamily="18" charset="0"/>
              </a:rPr>
              <a:t>MIERCOLES 31 DE MAYO DEL 2018</a:t>
            </a:r>
            <a:endParaRPr lang="es-EC" sz="1400" dirty="0">
              <a:latin typeface="Times New Roman" panose="02020603050405020304" pitchFamily="18" charset="0"/>
              <a:ea typeface="Times New Roman" panose="02020603050405020304" pitchFamily="18" charset="0"/>
            </a:endParaRPr>
          </a:p>
          <a:p>
            <a:pPr algn="just"/>
            <a:r>
              <a:rPr lang="es-MX" sz="1400" b="1" dirty="0">
                <a:latin typeface="Calibri" panose="020F0502020204030204" pitchFamily="34" charset="0"/>
                <a:ea typeface="Calibri" panose="020F0502020204030204" pitchFamily="34" charset="0"/>
                <a:cs typeface="Times New Roman" panose="02020603050405020304" pitchFamily="18" charset="0"/>
              </a:rPr>
              <a:t>LUGAR: </a:t>
            </a:r>
            <a:r>
              <a:rPr lang="es-MX" sz="1400" dirty="0">
                <a:latin typeface="Calibri" panose="020F0502020204030204" pitchFamily="34" charset="0"/>
                <a:ea typeface="Calibri" panose="020F0502020204030204" pitchFamily="34" charset="0"/>
                <a:cs typeface="Times New Roman" panose="02020603050405020304" pitchFamily="18" charset="0"/>
              </a:rPr>
              <a:t>PARROQUIAS SALITRE, GENERAL VERNAZA Y JUNQUILLAL.</a:t>
            </a:r>
            <a:endParaRPr lang="es-EC" sz="1400" dirty="0">
              <a:latin typeface="Times New Roman" panose="02020603050405020304" pitchFamily="18" charset="0"/>
              <a:ea typeface="Times New Roman" panose="02020603050405020304" pitchFamily="18" charset="0"/>
            </a:endParaRPr>
          </a:p>
          <a:p>
            <a:pPr algn="just">
              <a:lnSpc>
                <a:spcPct val="115000"/>
              </a:lnSpc>
              <a:spcAft>
                <a:spcPts val="0"/>
              </a:spcAft>
            </a:pPr>
            <a:r>
              <a:rPr lang="es-MX" sz="1400" dirty="0">
                <a:solidFill>
                  <a:srgbClr val="1D2129"/>
                </a:solidFill>
                <a:latin typeface="Helvetica" panose="020B0604020202020204" pitchFamily="34" charset="0"/>
                <a:ea typeface="Calibri" panose="020F0502020204030204" pitchFamily="34" charset="0"/>
                <a:cs typeface="Times New Roman" panose="02020603050405020304" pitchFamily="18" charset="0"/>
              </a:rPr>
              <a:t>El Consejo Cantonal de Protección de Derechos realizo observancia y seguimiento de políticas públicas en los Centros de Desarrollo Infantil CDI ubicados en las diferentes parroquias del Cantón Salitre a través de la Comisión integrada por: Una delegada del Distrito del MIES, Ing. Rosa Sánchez, Técnica de Servicios Sociales Sra. Daysi Candelario Promotora de Enlace Técnica del GADM, y Secretaria Ejecutiva de este organismo.</a:t>
            </a:r>
            <a:endParaRPr lang="es-EC" sz="1400" dirty="0">
              <a:latin typeface="Calibri" panose="020F0502020204030204" pitchFamily="34" charset="0"/>
              <a:ea typeface="Calibri" panose="020F0502020204030204" pitchFamily="34" charset="0"/>
              <a:cs typeface="Times New Roman" panose="02020603050405020304" pitchFamily="18" charset="0"/>
            </a:endParaRPr>
          </a:p>
          <a:p>
            <a:pPr algn="just"/>
            <a:r>
              <a:rPr lang="es-MX" sz="1400" dirty="0">
                <a:solidFill>
                  <a:srgbClr val="1D2129"/>
                </a:solidFill>
                <a:latin typeface="Helvetica" panose="020B0604020202020204" pitchFamily="34" charset="0"/>
                <a:ea typeface="Calibri" panose="020F0502020204030204" pitchFamily="34" charset="0"/>
                <a:cs typeface="Times New Roman" panose="02020603050405020304" pitchFamily="18" charset="0"/>
              </a:rPr>
              <a:t>Esta actividad fue ejecutada con la finalidad de constatar el estado de los derechos de los niños y niñas que son atendidos en aquellos centros de desarrollo infantil.</a:t>
            </a:r>
            <a:endParaRPr lang="es-EC" sz="1400" dirty="0">
              <a:latin typeface="Times New Roman" panose="02020603050405020304" pitchFamily="18" charset="0"/>
              <a:ea typeface="Times New Roman" panose="02020603050405020304" pitchFamily="18" charset="0"/>
            </a:endParaRPr>
          </a:p>
        </p:txBody>
      </p:sp>
      <p:pic>
        <p:nvPicPr>
          <p:cNvPr id="3" name="Imagen 2">
            <a:extLst>
              <a:ext uri="{FF2B5EF4-FFF2-40B4-BE49-F238E27FC236}">
                <a16:creationId xmlns:a16="http://schemas.microsoft.com/office/drawing/2014/main" id="{1AFA321E-E5B9-4E10-8677-9A3A3A5F6E8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295148" y="3550544"/>
            <a:ext cx="5400040" cy="3041650"/>
          </a:xfrm>
          <a:prstGeom prst="rect">
            <a:avLst/>
          </a:prstGeom>
          <a:noFill/>
          <a:ln>
            <a:noFill/>
          </a:ln>
        </p:spPr>
      </p:pic>
    </p:spTree>
    <p:extLst>
      <p:ext uri="{BB962C8B-B14F-4D97-AF65-F5344CB8AC3E}">
        <p14:creationId xmlns:p14="http://schemas.microsoft.com/office/powerpoint/2010/main" val="37570485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CAB48A9-FF10-45C6-8B43-CCDC7AF638A0}"/>
              </a:ext>
            </a:extLst>
          </p:cNvPr>
          <p:cNvSpPr txBox="1"/>
          <p:nvPr/>
        </p:nvSpPr>
        <p:spPr>
          <a:xfrm>
            <a:off x="905522" y="683581"/>
            <a:ext cx="8833282" cy="1360372"/>
          </a:xfrm>
          <a:prstGeom prst="rect">
            <a:avLst/>
          </a:prstGeom>
          <a:noFill/>
        </p:spPr>
        <p:txBody>
          <a:bodyPr wrap="square" rtlCol="0">
            <a:spAutoFit/>
          </a:bodyPr>
          <a:lstStyle/>
          <a:p>
            <a:pPr marL="285750" lvl="0" indent="-285750" algn="just">
              <a:buFont typeface="Wingdings" panose="05000000000000000000" pitchFamily="2" charset="2"/>
              <a:buChar char="ü"/>
            </a:pPr>
            <a:r>
              <a:rPr lang="es-ES" sz="1600" dirty="0">
                <a:solidFill>
                  <a:prstClr val="black"/>
                </a:solidFill>
                <a:latin typeface="Arial" panose="020B0604020202020204" pitchFamily="34" charset="0"/>
                <a:ea typeface="Times New Roman" panose="02020603050405020304" pitchFamily="18" charset="0"/>
                <a:cs typeface="Arial" panose="020B0604020202020204" pitchFamily="34" charset="0"/>
              </a:rPr>
              <a:t>CDI Mis Queridos Angelitos De La Coop. Virgen Del Carmen Mi Segundo Hogar De La Vía A Vernaza Y Juan Franco Guerra De La Vía A Vernaza y al CDI Olmedo Rendon de Junquillal.</a:t>
            </a:r>
          </a:p>
          <a:p>
            <a:pPr marL="285750" lvl="0" indent="-285750" algn="just">
              <a:buFont typeface="Wingdings" panose="05000000000000000000" pitchFamily="2" charset="2"/>
              <a:buChar char="ü"/>
            </a:pPr>
            <a:endParaRPr lang="es-ES" sz="16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s-ES" sz="1600" b="1" dirty="0">
                <a:latin typeface="Arial" panose="020B0604020202020204" pitchFamily="34" charset="0"/>
                <a:ea typeface="Times New Roman" panose="02020603050405020304" pitchFamily="18" charset="0"/>
                <a:cs typeface="Times New Roman" panose="02020603050405020304" pitchFamily="18" charset="0"/>
              </a:rPr>
              <a:t>Objetico.</a:t>
            </a:r>
            <a:r>
              <a:rPr lang="es-ES" sz="1600" dirty="0">
                <a:latin typeface="Arial" panose="020B0604020202020204" pitchFamily="34" charset="0"/>
                <a:ea typeface="Times New Roman" panose="02020603050405020304" pitchFamily="18" charset="0"/>
                <a:cs typeface="Times New Roman" panose="02020603050405020304" pitchFamily="18" charset="0"/>
              </a:rPr>
              <a:t> - Garantizar los derechos de los niños y niñas que son atendidos en los CDI.</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marL="285750" lvl="0" indent="-285750" algn="just">
              <a:buFont typeface="Wingdings" panose="05000000000000000000" pitchFamily="2" charset="2"/>
              <a:buChar char="ü"/>
            </a:pPr>
            <a:endParaRPr lang="es-ES" sz="16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4" name="Imagen 3">
            <a:extLst>
              <a:ext uri="{FF2B5EF4-FFF2-40B4-BE49-F238E27FC236}">
                <a16:creationId xmlns:a16="http://schemas.microsoft.com/office/drawing/2014/main" id="{B09DB831-ECAA-4DC8-B67C-67144A81CB3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2695" y="2585260"/>
            <a:ext cx="4199619" cy="3336146"/>
          </a:xfrm>
          <a:prstGeom prst="rect">
            <a:avLst/>
          </a:prstGeom>
          <a:noFill/>
          <a:ln>
            <a:noFill/>
          </a:ln>
        </p:spPr>
      </p:pic>
      <p:pic>
        <p:nvPicPr>
          <p:cNvPr id="5" name="Imagen 4">
            <a:extLst>
              <a:ext uri="{FF2B5EF4-FFF2-40B4-BE49-F238E27FC236}">
                <a16:creationId xmlns:a16="http://schemas.microsoft.com/office/drawing/2014/main" id="{DC39CD9D-9F9A-4EF0-A72B-AB32C297D70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5124" y="2585260"/>
            <a:ext cx="4837461" cy="3336146"/>
          </a:xfrm>
          <a:prstGeom prst="rect">
            <a:avLst/>
          </a:prstGeom>
          <a:noFill/>
          <a:ln>
            <a:noFill/>
          </a:ln>
        </p:spPr>
      </p:pic>
    </p:spTree>
    <p:extLst>
      <p:ext uri="{BB962C8B-B14F-4D97-AF65-F5344CB8AC3E}">
        <p14:creationId xmlns:p14="http://schemas.microsoft.com/office/powerpoint/2010/main" val="6133013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55863" y="224135"/>
            <a:ext cx="7772400" cy="646331"/>
          </a:xfrm>
          <a:prstGeom prst="rect">
            <a:avLst/>
          </a:prstGeom>
        </p:spPr>
        <p:txBody>
          <a:bodyPr wrap="square">
            <a:spAutoFit/>
          </a:bodyPr>
          <a:lstStyle/>
          <a:p>
            <a:pPr algn="ctr">
              <a:spcAft>
                <a:spcPts val="0"/>
              </a:spcAft>
            </a:pPr>
            <a:r>
              <a:rPr lang="es-ES" b="1" dirty="0">
                <a:solidFill>
                  <a:srgbClr val="0070C0"/>
                </a:solidFill>
                <a:latin typeface="Aharoni" panose="02010803020104030203" pitchFamily="2" charset="-79"/>
                <a:ea typeface="Times New Roman" panose="02020603050405020304" pitchFamily="18" charset="0"/>
                <a:cs typeface="Times New Roman" panose="02020603050405020304" pitchFamily="18" charset="0"/>
              </a:rPr>
              <a:t>ASAMBLEA DE NIÑEZ Y ADOLESCENCIA PARA ELECCION DEL CONSEJO CONSULTIVO DE NIÑOS, NIÑAS Y ADOLESCENTES.</a:t>
            </a:r>
            <a:endParaRPr lang="es-ES"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Rectángulo 4"/>
          <p:cNvSpPr/>
          <p:nvPr/>
        </p:nvSpPr>
        <p:spPr>
          <a:xfrm>
            <a:off x="155863" y="870466"/>
            <a:ext cx="9372601" cy="1047979"/>
          </a:xfrm>
          <a:prstGeom prst="rect">
            <a:avLst/>
          </a:prstGeom>
        </p:spPr>
        <p:txBody>
          <a:bodyPr wrap="square">
            <a:spAutoFit/>
          </a:bodyPr>
          <a:lstStyle/>
          <a:p>
            <a:pPr algn="just">
              <a:lnSpc>
                <a:spcPct val="115000"/>
              </a:lnSpc>
              <a:spcAft>
                <a:spcPts val="750"/>
              </a:spcAft>
            </a:pPr>
            <a:r>
              <a:rPr lang="es-ES" dirty="0">
                <a:solidFill>
                  <a:srgbClr val="000000"/>
                </a:solidFill>
                <a:latin typeface="Calibri" panose="020F0502020204030204" pitchFamily="34" charset="0"/>
                <a:ea typeface="Times New Roman" panose="02020603050405020304" pitchFamily="18" charset="0"/>
                <a:cs typeface="Calibri" panose="020F0502020204030204" pitchFamily="34" charset="0"/>
              </a:rPr>
              <a:t>El Consejo Cantonal de Protección de Derechos, con el apoyo del Consejo Nacional para la Igualdad Intergeneracional, promovió la renovación del Consejo Consultivo Cantonal de niños, niñas y Adolescentes de Salitre.</a:t>
            </a:r>
            <a:endParaRPr lang="es-ES"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n 6"/>
          <p:cNvPicPr/>
          <p:nvPr/>
        </p:nvPicPr>
        <p:blipFill>
          <a:blip r:embed="rId2">
            <a:extLst>
              <a:ext uri="{28A0092B-C50C-407E-A947-70E740481C1C}">
                <a14:useLocalDpi xmlns:a14="http://schemas.microsoft.com/office/drawing/2010/main" val="0"/>
              </a:ext>
            </a:extLst>
          </a:blip>
          <a:srcRect/>
          <a:stretch>
            <a:fillRect/>
          </a:stretch>
        </p:blipFill>
        <p:spPr bwMode="auto">
          <a:xfrm>
            <a:off x="1941252" y="2451995"/>
            <a:ext cx="6423429" cy="3543560"/>
          </a:xfrm>
          <a:prstGeom prst="rect">
            <a:avLst/>
          </a:prstGeom>
          <a:noFill/>
          <a:ln>
            <a:noFill/>
          </a:ln>
        </p:spPr>
      </p:pic>
    </p:spTree>
    <p:extLst>
      <p:ext uri="{BB962C8B-B14F-4D97-AF65-F5344CB8AC3E}">
        <p14:creationId xmlns:p14="http://schemas.microsoft.com/office/powerpoint/2010/main" val="42643660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Imagen 21">
            <a:extLst>
              <a:ext uri="{FF2B5EF4-FFF2-40B4-BE49-F238E27FC236}">
                <a16:creationId xmlns:a16="http://schemas.microsoft.com/office/drawing/2014/main" id="{BEDBA474-685A-463E-B575-BD5F030F27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 t="24635" r="-632"/>
          <a:stretch>
            <a:fillRect/>
          </a:stretch>
        </p:blipFill>
        <p:spPr bwMode="auto">
          <a:xfrm>
            <a:off x="844149" y="1719096"/>
            <a:ext cx="5008563" cy="3659878"/>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F72A8115-5F7E-461B-86B1-1C4614AF070F}"/>
              </a:ext>
            </a:extLst>
          </p:cNvPr>
          <p:cNvSpPr/>
          <p:nvPr/>
        </p:nvSpPr>
        <p:spPr>
          <a:xfrm>
            <a:off x="926237" y="673942"/>
            <a:ext cx="8839200" cy="1323439"/>
          </a:xfrm>
          <a:prstGeom prst="rect">
            <a:avLst/>
          </a:prstGeom>
        </p:spPr>
        <p:txBody>
          <a:bodyPr wrap="square">
            <a:spAutoFit/>
          </a:bodyPr>
          <a:lstStyle/>
          <a:p>
            <a:r>
              <a:rPr lang="es-MX" sz="2200" b="1" dirty="0">
                <a:solidFill>
                  <a:srgbClr val="0070C0"/>
                </a:solidFill>
                <a:latin typeface="Aharoni" panose="02010803020104030203" pitchFamily="2" charset="-79"/>
                <a:ea typeface="Calibri" panose="020F0502020204030204" pitchFamily="34" charset="0"/>
              </a:rPr>
              <a:t>Se coordino taller de Prevención y consecuencias del consumo de Drogas</a:t>
            </a:r>
            <a:r>
              <a:rPr lang="es-MX" b="1" dirty="0">
                <a:solidFill>
                  <a:srgbClr val="0070C0"/>
                </a:solidFill>
                <a:latin typeface="Aharoni" panose="02010803020104030203" pitchFamily="2" charset="-79"/>
                <a:ea typeface="Calibri" panose="020F0502020204030204" pitchFamily="34" charset="0"/>
              </a:rPr>
              <a:t>.</a:t>
            </a:r>
          </a:p>
          <a:p>
            <a:endParaRPr lang="es-MX" b="1" dirty="0">
              <a:solidFill>
                <a:srgbClr val="0070C0"/>
              </a:solidFill>
              <a:latin typeface="Aharoni" panose="02010803020104030203" pitchFamily="2" charset="-79"/>
            </a:endParaRPr>
          </a:p>
          <a:p>
            <a:endParaRPr lang="es-EC" dirty="0"/>
          </a:p>
        </p:txBody>
      </p:sp>
      <p:pic>
        <p:nvPicPr>
          <p:cNvPr id="11" name="Imagen 10">
            <a:extLst>
              <a:ext uri="{FF2B5EF4-FFF2-40B4-BE49-F238E27FC236}">
                <a16:creationId xmlns:a16="http://schemas.microsoft.com/office/drawing/2014/main" id="{841F30F0-0E16-4B64-862E-353F9AB4EC0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998373" y="1638824"/>
            <a:ext cx="4989195" cy="3740150"/>
          </a:xfrm>
          <a:prstGeom prst="rect">
            <a:avLst/>
          </a:prstGeom>
          <a:noFill/>
          <a:ln>
            <a:noFill/>
          </a:ln>
        </p:spPr>
      </p:pic>
    </p:spTree>
    <p:extLst>
      <p:ext uri="{BB962C8B-B14F-4D97-AF65-F5344CB8AC3E}">
        <p14:creationId xmlns:p14="http://schemas.microsoft.com/office/powerpoint/2010/main" val="8384728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1991544" y="1268760"/>
            <a:ext cx="8229600" cy="4392488"/>
          </a:xfrm>
        </p:spPr>
        <p:txBody>
          <a:bodyPr>
            <a:noAutofit/>
          </a:bodyPr>
          <a:lstStyle/>
          <a:p>
            <a:pPr marL="0" indent="0">
              <a:lnSpc>
                <a:spcPct val="115000"/>
              </a:lnSpc>
              <a:spcAft>
                <a:spcPts val="1000"/>
              </a:spcAft>
              <a:buNone/>
            </a:pPr>
            <a:r>
              <a:rPr lang="es-ES" sz="1600" b="1" dirty="0">
                <a:latin typeface="Arial Unicode MS" pitchFamily="34" charset="-128"/>
                <a:ea typeface="Arial Unicode MS" pitchFamily="34" charset="-128"/>
                <a:cs typeface="Arial Unicode MS" pitchFamily="34" charset="-128"/>
              </a:rPr>
              <a:t>MARCO LEGAL DEL CCPD</a:t>
            </a:r>
          </a:p>
          <a:p>
            <a:pPr marL="0" indent="0" algn="just">
              <a:lnSpc>
                <a:spcPct val="115000"/>
              </a:lnSpc>
              <a:spcAft>
                <a:spcPts val="1000"/>
              </a:spcAft>
              <a:buNone/>
            </a:pPr>
            <a:r>
              <a:rPr lang="es-EC" sz="1600" dirty="0">
                <a:solidFill>
                  <a:srgbClr val="000000"/>
                </a:solidFill>
                <a:latin typeface="Arial Unicode MS" pitchFamily="34" charset="-128"/>
                <a:ea typeface="Arial Unicode MS" pitchFamily="34" charset="-128"/>
                <a:cs typeface="Arial Unicode MS" pitchFamily="34" charset="-128"/>
              </a:rPr>
              <a:t>El artículo 35, de la Constitución de la República del Ecuador, consagra que: “Las personas adultas mayores, niñas, niños y adolescentes, mujeres embarazadas, personas con discapacidad, personas privadas de la libertad y quienes adolezcan de enfermedades catastróficas o de alta complejidad, recibirán atención prioritaria y especializada en los ámbitos público y privado. La misma atención prioritaria recibirán las personas en situación de riesgo, las víctimas de violencia doméstica y sexual, maltrato infantil, desastres naturales o antropogénicos. El Estado prestará especial protección a las personas en condición de doble vulnerabilidad”.</a:t>
            </a:r>
            <a:endParaRPr lang="es-ES" sz="1600" dirty="0">
              <a:latin typeface="Arial Unicode MS" pitchFamily="34" charset="-128"/>
              <a:ea typeface="Arial Unicode MS" pitchFamily="34" charset="-128"/>
              <a:cs typeface="Arial Unicode MS" pitchFamily="34" charset="-128"/>
            </a:endParaRPr>
          </a:p>
          <a:p>
            <a:pPr marL="0" indent="0" algn="just">
              <a:buNone/>
              <a:tabLst>
                <a:tab pos="1676400" algn="l"/>
              </a:tabLst>
            </a:pPr>
            <a:r>
              <a:rPr lang="es-EC" sz="1600" b="1" dirty="0">
                <a:solidFill>
                  <a:srgbClr val="000000"/>
                </a:solidFill>
                <a:latin typeface="Arial Unicode MS" pitchFamily="34" charset="-128"/>
                <a:ea typeface="Arial Unicode MS" pitchFamily="34" charset="-128"/>
                <a:cs typeface="Arial Unicode MS" pitchFamily="34" charset="-128"/>
              </a:rPr>
              <a:t>	</a:t>
            </a:r>
            <a:endParaRPr lang="es-ES" sz="1600" dirty="0">
              <a:solidFill>
                <a:srgbClr val="000000"/>
              </a:solidFill>
              <a:latin typeface="Arial Unicode MS" pitchFamily="34" charset="-128"/>
              <a:ea typeface="Arial Unicode MS" pitchFamily="34" charset="-128"/>
              <a:cs typeface="Arial Unicode MS" pitchFamily="34" charset="-128"/>
            </a:endParaRPr>
          </a:p>
          <a:p>
            <a:pPr marL="0" indent="0" algn="just">
              <a:buNone/>
            </a:pPr>
            <a:r>
              <a:rPr lang="es-ES" sz="1600" dirty="0">
                <a:solidFill>
                  <a:srgbClr val="000000"/>
                </a:solidFill>
                <a:latin typeface="Arial Unicode MS" pitchFamily="34" charset="-128"/>
                <a:ea typeface="Arial Unicode MS" pitchFamily="34" charset="-128"/>
                <a:cs typeface="Arial Unicode MS" pitchFamily="34" charset="-128"/>
              </a:rPr>
              <a:t>El artículo 598 del Código Orgánico de Organización Territorial Autonomía y Descentralización,</a:t>
            </a:r>
            <a:r>
              <a:rPr lang="es-ES" sz="1600" b="1" dirty="0">
                <a:solidFill>
                  <a:srgbClr val="000000"/>
                </a:solidFill>
                <a:latin typeface="Arial Unicode MS" pitchFamily="34" charset="-128"/>
                <a:ea typeface="Arial Unicode MS" pitchFamily="34" charset="-128"/>
                <a:cs typeface="Arial Unicode MS" pitchFamily="34" charset="-128"/>
              </a:rPr>
              <a:t> </a:t>
            </a:r>
            <a:r>
              <a:rPr lang="es-ES" sz="1600" dirty="0">
                <a:solidFill>
                  <a:srgbClr val="000000"/>
                </a:solidFill>
                <a:latin typeface="Arial Unicode MS" pitchFamily="34" charset="-128"/>
                <a:ea typeface="Arial Unicode MS" pitchFamily="34" charset="-128"/>
                <a:cs typeface="Arial Unicode MS" pitchFamily="34" charset="-128"/>
              </a:rPr>
              <a:t> señalan las atribuciones de los Consejos Nacionales Para la Igualdad sobre la Formulación, la Transversalización, Observancia, Seguimiento y Evaluación de las Políticas Públicas.</a:t>
            </a:r>
          </a:p>
        </p:txBody>
      </p:sp>
    </p:spTree>
    <p:extLst>
      <p:ext uri="{BB962C8B-B14F-4D97-AF65-F5344CB8AC3E}">
        <p14:creationId xmlns:p14="http://schemas.microsoft.com/office/powerpoint/2010/main" val="222367009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2">
                                            <p:txEl>
                                              <p:pRg st="0" end="0"/>
                                            </p:txEl>
                                          </p:spTgt>
                                        </p:tgtEl>
                                        <p:attrNameLst>
                                          <p:attrName>ppt_w</p:attrName>
                                        </p:attrNameLst>
                                      </p:cBhvr>
                                      <p:tavLst>
                                        <p:tav tm="0">
                                          <p:val>
                                            <p:strVal val="ppt_w"/>
                                          </p:val>
                                        </p:tav>
                                        <p:tav tm="100000">
                                          <p:val>
                                            <p:fltVal val="0"/>
                                          </p:val>
                                        </p:tav>
                                      </p:tavLst>
                                    </p:anim>
                                    <p:anim calcmode="lin" valueType="num">
                                      <p:cBhvr>
                                        <p:cTn id="7" dur="1000"/>
                                        <p:tgtEl>
                                          <p:spTgt spid="2">
                                            <p:txEl>
                                              <p:pRg st="0" end="0"/>
                                            </p:txEl>
                                          </p:spTgt>
                                        </p:tgtEl>
                                        <p:attrNameLst>
                                          <p:attrName>ppt_h</p:attrName>
                                        </p:attrNameLst>
                                      </p:cBhvr>
                                      <p:tavLst>
                                        <p:tav tm="0">
                                          <p:val>
                                            <p:strVal val="ppt_h"/>
                                          </p:val>
                                        </p:tav>
                                        <p:tav tm="100000">
                                          <p:val>
                                            <p:fltVal val="0"/>
                                          </p:val>
                                        </p:tav>
                                      </p:tavLst>
                                    </p:anim>
                                    <p:anim calcmode="lin" valueType="num">
                                      <p:cBhvr>
                                        <p:cTn id="8" dur="1000"/>
                                        <p:tgtEl>
                                          <p:spTgt spid="2">
                                            <p:txEl>
                                              <p:pRg st="0" end="0"/>
                                            </p:txEl>
                                          </p:spTgt>
                                        </p:tgtEl>
                                        <p:attrNameLst>
                                          <p:attrName>style.rotation</p:attrName>
                                        </p:attrNameLst>
                                      </p:cBhvr>
                                      <p:tavLst>
                                        <p:tav tm="0">
                                          <p:val>
                                            <p:fltVal val="0"/>
                                          </p:val>
                                        </p:tav>
                                        <p:tav tm="100000">
                                          <p:val>
                                            <p:fltVal val="90"/>
                                          </p:val>
                                        </p:tav>
                                      </p:tavLst>
                                    </p:anim>
                                    <p:animEffect transition="out" filter="fade">
                                      <p:cBhvr>
                                        <p:cTn id="9" dur="1000"/>
                                        <p:tgtEl>
                                          <p:spTgt spid="2">
                                            <p:txEl>
                                              <p:pRg st="0" end="0"/>
                                            </p:txEl>
                                          </p:spTgt>
                                        </p:tgtEl>
                                      </p:cBhvr>
                                    </p:animEffect>
                                    <p:set>
                                      <p:cBhvr>
                                        <p:cTn id="10" dur="1" fill="hold">
                                          <p:stCondLst>
                                            <p:cond delay="999"/>
                                          </p:stCondLst>
                                        </p:cTn>
                                        <p:tgtEl>
                                          <p:spTgt spid="2">
                                            <p:txEl>
                                              <p:pRg st="0" end="0"/>
                                            </p:txEl>
                                          </p:spTgt>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grpId="0" nodeType="clickEffect">
                                  <p:stCondLst>
                                    <p:cond delay="0"/>
                                  </p:stCondLst>
                                  <p:childTnLst>
                                    <p:anim calcmode="lin" valueType="num">
                                      <p:cBhvr>
                                        <p:cTn id="14" dur="1000"/>
                                        <p:tgtEl>
                                          <p:spTgt spid="2">
                                            <p:txEl>
                                              <p:pRg st="1" end="1"/>
                                            </p:txEl>
                                          </p:spTgt>
                                        </p:tgtEl>
                                        <p:attrNameLst>
                                          <p:attrName>ppt_w</p:attrName>
                                        </p:attrNameLst>
                                      </p:cBhvr>
                                      <p:tavLst>
                                        <p:tav tm="0">
                                          <p:val>
                                            <p:strVal val="ppt_w"/>
                                          </p:val>
                                        </p:tav>
                                        <p:tav tm="100000">
                                          <p:val>
                                            <p:fltVal val="0"/>
                                          </p:val>
                                        </p:tav>
                                      </p:tavLst>
                                    </p:anim>
                                    <p:anim calcmode="lin" valueType="num">
                                      <p:cBhvr>
                                        <p:cTn id="15" dur="1000"/>
                                        <p:tgtEl>
                                          <p:spTgt spid="2">
                                            <p:txEl>
                                              <p:pRg st="1" end="1"/>
                                            </p:txEl>
                                          </p:spTgt>
                                        </p:tgtEl>
                                        <p:attrNameLst>
                                          <p:attrName>ppt_h</p:attrName>
                                        </p:attrNameLst>
                                      </p:cBhvr>
                                      <p:tavLst>
                                        <p:tav tm="0">
                                          <p:val>
                                            <p:strVal val="ppt_h"/>
                                          </p:val>
                                        </p:tav>
                                        <p:tav tm="100000">
                                          <p:val>
                                            <p:fltVal val="0"/>
                                          </p:val>
                                        </p:tav>
                                      </p:tavLst>
                                    </p:anim>
                                    <p:anim calcmode="lin" valueType="num">
                                      <p:cBhvr>
                                        <p:cTn id="16" dur="1000"/>
                                        <p:tgtEl>
                                          <p:spTgt spid="2">
                                            <p:txEl>
                                              <p:pRg st="1" end="1"/>
                                            </p:txEl>
                                          </p:spTgt>
                                        </p:tgtEl>
                                        <p:attrNameLst>
                                          <p:attrName>style.rotation</p:attrName>
                                        </p:attrNameLst>
                                      </p:cBhvr>
                                      <p:tavLst>
                                        <p:tav tm="0">
                                          <p:val>
                                            <p:fltVal val="0"/>
                                          </p:val>
                                        </p:tav>
                                        <p:tav tm="100000">
                                          <p:val>
                                            <p:fltVal val="90"/>
                                          </p:val>
                                        </p:tav>
                                      </p:tavLst>
                                    </p:anim>
                                    <p:animEffect transition="out" filter="fade">
                                      <p:cBhvr>
                                        <p:cTn id="17" dur="1000"/>
                                        <p:tgtEl>
                                          <p:spTgt spid="2">
                                            <p:txEl>
                                              <p:pRg st="1" end="1"/>
                                            </p:txEl>
                                          </p:spTgt>
                                        </p:tgtEl>
                                      </p:cBhvr>
                                    </p:animEffect>
                                    <p:set>
                                      <p:cBhvr>
                                        <p:cTn id="18" dur="1" fill="hold">
                                          <p:stCondLst>
                                            <p:cond delay="999"/>
                                          </p:stCondLst>
                                        </p:cTn>
                                        <p:tgtEl>
                                          <p:spTgt spid="2">
                                            <p:txEl>
                                              <p:pRg st="1" end="1"/>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31" presetClass="exit" presetSubtype="0" fill="hold" grpId="0" nodeType="clickEffect">
                                  <p:stCondLst>
                                    <p:cond delay="0"/>
                                  </p:stCondLst>
                                  <p:childTnLst>
                                    <p:anim calcmode="lin" valueType="num">
                                      <p:cBhvr>
                                        <p:cTn id="22" dur="1000"/>
                                        <p:tgtEl>
                                          <p:spTgt spid="2">
                                            <p:txEl>
                                              <p:pRg st="2" end="2"/>
                                            </p:txEl>
                                          </p:spTgt>
                                        </p:tgtEl>
                                        <p:attrNameLst>
                                          <p:attrName>ppt_w</p:attrName>
                                        </p:attrNameLst>
                                      </p:cBhvr>
                                      <p:tavLst>
                                        <p:tav tm="0">
                                          <p:val>
                                            <p:strVal val="ppt_w"/>
                                          </p:val>
                                        </p:tav>
                                        <p:tav tm="100000">
                                          <p:val>
                                            <p:fltVal val="0"/>
                                          </p:val>
                                        </p:tav>
                                      </p:tavLst>
                                    </p:anim>
                                    <p:anim calcmode="lin" valueType="num">
                                      <p:cBhvr>
                                        <p:cTn id="23" dur="1000"/>
                                        <p:tgtEl>
                                          <p:spTgt spid="2">
                                            <p:txEl>
                                              <p:pRg st="2" end="2"/>
                                            </p:txEl>
                                          </p:spTgt>
                                        </p:tgtEl>
                                        <p:attrNameLst>
                                          <p:attrName>ppt_h</p:attrName>
                                        </p:attrNameLst>
                                      </p:cBhvr>
                                      <p:tavLst>
                                        <p:tav tm="0">
                                          <p:val>
                                            <p:strVal val="ppt_h"/>
                                          </p:val>
                                        </p:tav>
                                        <p:tav tm="100000">
                                          <p:val>
                                            <p:fltVal val="0"/>
                                          </p:val>
                                        </p:tav>
                                      </p:tavLst>
                                    </p:anim>
                                    <p:anim calcmode="lin" valueType="num">
                                      <p:cBhvr>
                                        <p:cTn id="24" dur="1000"/>
                                        <p:tgtEl>
                                          <p:spTgt spid="2">
                                            <p:txEl>
                                              <p:pRg st="2" end="2"/>
                                            </p:txEl>
                                          </p:spTgt>
                                        </p:tgtEl>
                                        <p:attrNameLst>
                                          <p:attrName>style.rotation</p:attrName>
                                        </p:attrNameLst>
                                      </p:cBhvr>
                                      <p:tavLst>
                                        <p:tav tm="0">
                                          <p:val>
                                            <p:fltVal val="0"/>
                                          </p:val>
                                        </p:tav>
                                        <p:tav tm="100000">
                                          <p:val>
                                            <p:fltVal val="90"/>
                                          </p:val>
                                        </p:tav>
                                      </p:tavLst>
                                    </p:anim>
                                    <p:animEffect transition="out" filter="fade">
                                      <p:cBhvr>
                                        <p:cTn id="25" dur="1000"/>
                                        <p:tgtEl>
                                          <p:spTgt spid="2">
                                            <p:txEl>
                                              <p:pRg st="2" end="2"/>
                                            </p:txEl>
                                          </p:spTgt>
                                        </p:tgtEl>
                                      </p:cBhvr>
                                    </p:animEffect>
                                    <p:set>
                                      <p:cBhvr>
                                        <p:cTn id="26" dur="1" fill="hold">
                                          <p:stCondLst>
                                            <p:cond delay="999"/>
                                          </p:stCondLst>
                                        </p:cTn>
                                        <p:tgtEl>
                                          <p:spTgt spid="2">
                                            <p:txEl>
                                              <p:pRg st="2" end="2"/>
                                            </p:txEl>
                                          </p:spTgt>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1" presetClass="exit" presetSubtype="0" fill="hold" grpId="0" nodeType="clickEffect">
                                  <p:stCondLst>
                                    <p:cond delay="0"/>
                                  </p:stCondLst>
                                  <p:childTnLst>
                                    <p:anim calcmode="lin" valueType="num">
                                      <p:cBhvr>
                                        <p:cTn id="30" dur="1000"/>
                                        <p:tgtEl>
                                          <p:spTgt spid="2">
                                            <p:txEl>
                                              <p:pRg st="3" end="3"/>
                                            </p:txEl>
                                          </p:spTgt>
                                        </p:tgtEl>
                                        <p:attrNameLst>
                                          <p:attrName>ppt_w</p:attrName>
                                        </p:attrNameLst>
                                      </p:cBhvr>
                                      <p:tavLst>
                                        <p:tav tm="0">
                                          <p:val>
                                            <p:strVal val="ppt_w"/>
                                          </p:val>
                                        </p:tav>
                                        <p:tav tm="100000">
                                          <p:val>
                                            <p:fltVal val="0"/>
                                          </p:val>
                                        </p:tav>
                                      </p:tavLst>
                                    </p:anim>
                                    <p:anim calcmode="lin" valueType="num">
                                      <p:cBhvr>
                                        <p:cTn id="31" dur="1000"/>
                                        <p:tgtEl>
                                          <p:spTgt spid="2">
                                            <p:txEl>
                                              <p:pRg st="3" end="3"/>
                                            </p:txEl>
                                          </p:spTgt>
                                        </p:tgtEl>
                                        <p:attrNameLst>
                                          <p:attrName>ppt_h</p:attrName>
                                        </p:attrNameLst>
                                      </p:cBhvr>
                                      <p:tavLst>
                                        <p:tav tm="0">
                                          <p:val>
                                            <p:strVal val="ppt_h"/>
                                          </p:val>
                                        </p:tav>
                                        <p:tav tm="100000">
                                          <p:val>
                                            <p:fltVal val="0"/>
                                          </p:val>
                                        </p:tav>
                                      </p:tavLst>
                                    </p:anim>
                                    <p:anim calcmode="lin" valueType="num">
                                      <p:cBhvr>
                                        <p:cTn id="32" dur="1000"/>
                                        <p:tgtEl>
                                          <p:spTgt spid="2">
                                            <p:txEl>
                                              <p:pRg st="3" end="3"/>
                                            </p:txEl>
                                          </p:spTgt>
                                        </p:tgtEl>
                                        <p:attrNameLst>
                                          <p:attrName>style.rotation</p:attrName>
                                        </p:attrNameLst>
                                      </p:cBhvr>
                                      <p:tavLst>
                                        <p:tav tm="0">
                                          <p:val>
                                            <p:fltVal val="0"/>
                                          </p:val>
                                        </p:tav>
                                        <p:tav tm="100000">
                                          <p:val>
                                            <p:fltVal val="90"/>
                                          </p:val>
                                        </p:tav>
                                      </p:tavLst>
                                    </p:anim>
                                    <p:animEffect transition="out" filter="fade">
                                      <p:cBhvr>
                                        <p:cTn id="33" dur="1000"/>
                                        <p:tgtEl>
                                          <p:spTgt spid="2">
                                            <p:txEl>
                                              <p:pRg st="3" end="3"/>
                                            </p:txEl>
                                          </p:spTgt>
                                        </p:tgtEl>
                                      </p:cBhvr>
                                    </p:animEffect>
                                    <p:set>
                                      <p:cBhvr>
                                        <p:cTn id="34" dur="1" fill="hold">
                                          <p:stCondLst>
                                            <p:cond delay="999"/>
                                          </p:stCondLst>
                                        </p:cTn>
                                        <p:tgtEl>
                                          <p:spTgt spid="2">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2B1C9116-9C34-4565-8B48-5448A2B95BEF}"/>
              </a:ext>
            </a:extLst>
          </p:cNvPr>
          <p:cNvSpPr/>
          <p:nvPr/>
        </p:nvSpPr>
        <p:spPr>
          <a:xfrm>
            <a:off x="1192567" y="641361"/>
            <a:ext cx="7809390" cy="3031599"/>
          </a:xfrm>
          <a:prstGeom prst="rect">
            <a:avLst/>
          </a:prstGeom>
        </p:spPr>
        <p:txBody>
          <a:bodyPr wrap="square">
            <a:spAutoFit/>
          </a:bodyPr>
          <a:lstStyle/>
          <a:p>
            <a:pPr algn="ctr">
              <a:spcAft>
                <a:spcPts val="0"/>
              </a:spcAft>
            </a:pPr>
            <a:r>
              <a:rPr lang="es-ES" b="1" dirty="0">
                <a:solidFill>
                  <a:srgbClr val="0070C0"/>
                </a:solidFill>
                <a:latin typeface="Aharoni" panose="02010803020104030203" pitchFamily="2" charset="-79"/>
                <a:ea typeface="Times New Roman" panose="02020603050405020304" pitchFamily="18" charset="0"/>
                <a:cs typeface="Times New Roman" panose="02020603050405020304" pitchFamily="18" charset="0"/>
              </a:rPr>
              <a:t>REUNION DE TRABAJO CON PERSONAL DE LA DINAPEN</a:t>
            </a:r>
          </a:p>
          <a:p>
            <a:pPr algn="ctr">
              <a:spcAft>
                <a:spcPts val="0"/>
              </a:spcAft>
            </a:pPr>
            <a:endParaRPr lang="es-EC" sz="1100" dirty="0">
              <a:latin typeface="Calibri" panose="020F0502020204030204" pitchFamily="34" charset="0"/>
              <a:ea typeface="Times New Roman" panose="02020603050405020304" pitchFamily="18" charset="0"/>
              <a:cs typeface="Times New Roman" panose="02020603050405020304" pitchFamily="18" charset="0"/>
            </a:endParaRPr>
          </a:p>
          <a:p>
            <a:pPr algn="just"/>
            <a:r>
              <a:rPr lang="es-MX" b="1" dirty="0">
                <a:latin typeface="Calibri" panose="020F0502020204030204" pitchFamily="34" charset="0"/>
                <a:ea typeface="Calibri" panose="020F0502020204030204" pitchFamily="34" charset="0"/>
                <a:cs typeface="Times New Roman" panose="02020603050405020304" pitchFamily="18" charset="0"/>
              </a:rPr>
              <a:t>FECHA: </a:t>
            </a:r>
            <a:r>
              <a:rPr lang="es-MX" dirty="0">
                <a:latin typeface="Calibri" panose="020F0502020204030204" pitchFamily="34" charset="0"/>
                <a:ea typeface="Calibri" panose="020F0502020204030204" pitchFamily="34" charset="0"/>
                <a:cs typeface="Times New Roman" panose="02020603050405020304" pitchFamily="18" charset="0"/>
              </a:rPr>
              <a:t>OCTUBRE DEL 2018</a:t>
            </a:r>
            <a:endParaRPr lang="es-EC" dirty="0">
              <a:latin typeface="Times New Roman" panose="02020603050405020304" pitchFamily="18" charset="0"/>
              <a:ea typeface="Times New Roman" panose="02020603050405020304" pitchFamily="18" charset="0"/>
            </a:endParaRPr>
          </a:p>
          <a:p>
            <a:pPr algn="just"/>
            <a:r>
              <a:rPr lang="es-MX" b="1" dirty="0">
                <a:solidFill>
                  <a:srgbClr val="000000"/>
                </a:solidFill>
                <a:latin typeface="Cambria" panose="02040503050406030204" pitchFamily="18" charset="0"/>
                <a:ea typeface="Times New Roman" panose="02020603050405020304" pitchFamily="18" charset="0"/>
              </a:rPr>
              <a:t>LUGAR</a:t>
            </a:r>
            <a:r>
              <a:rPr lang="es-MX" dirty="0">
                <a:solidFill>
                  <a:srgbClr val="000000"/>
                </a:solidFill>
                <a:latin typeface="Cambria" panose="02040503050406030204" pitchFamily="18" charset="0"/>
                <a:ea typeface="Times New Roman" panose="02020603050405020304" pitchFamily="18" charset="0"/>
              </a:rPr>
              <a:t>: Oficina del CCPD</a:t>
            </a:r>
            <a:endParaRPr lang="es-EC" dirty="0">
              <a:latin typeface="Times New Roman" panose="02020603050405020304" pitchFamily="18" charset="0"/>
              <a:ea typeface="Times New Roman" panose="02020603050405020304" pitchFamily="18" charset="0"/>
            </a:endParaRPr>
          </a:p>
          <a:p>
            <a:pPr algn="just">
              <a:spcAft>
                <a:spcPts val="0"/>
              </a:spcAft>
            </a:pPr>
            <a:r>
              <a:rPr lang="es-ES"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Se solicito vía oficio oficina de la DINAPEN en salitre y se mantuvo reunión con el Sgto. Carlos Cruz Franco, Encargado de la DINAPEN de Daule, quien nos día a conocer que para la apertura de una oficina de la DINAPEN en Salitre es necesario emitir un informe a la autoridad respectiva. Por lo cual solicita que se cuente con una oficina equipada con escritorio, computadora, impresora e internet para poder laborar aquí en Salitre y que la </a:t>
            </a:r>
            <a:r>
              <a:rPr lang="es-ES" dirty="0" err="1">
                <a:solidFill>
                  <a:srgbClr val="000000"/>
                </a:solidFill>
                <a:latin typeface="Cambria" panose="02040503050406030204" pitchFamily="18" charset="0"/>
                <a:ea typeface="Times New Roman" panose="02020603050405020304" pitchFamily="18" charset="0"/>
                <a:cs typeface="Times New Roman" panose="02020603050405020304" pitchFamily="18" charset="0"/>
              </a:rPr>
              <a:t>Dinapen</a:t>
            </a:r>
            <a:r>
              <a:rPr lang="es-ES"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enviaría a dos personas especializadas para el trabajo requerido</a:t>
            </a:r>
            <a:endParaRPr lang="es-EC"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4" name="Imagen 3">
            <a:extLst>
              <a:ext uri="{FF2B5EF4-FFF2-40B4-BE49-F238E27FC236}">
                <a16:creationId xmlns:a16="http://schemas.microsoft.com/office/drawing/2014/main" id="{26AF2EE6-66E4-4FA9-A86A-A18007AAABB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2463" y="3500502"/>
            <a:ext cx="3952240" cy="2964180"/>
          </a:xfrm>
          <a:prstGeom prst="rect">
            <a:avLst/>
          </a:prstGeom>
          <a:noFill/>
          <a:ln>
            <a:noFill/>
          </a:ln>
        </p:spPr>
      </p:pic>
    </p:spTree>
    <p:extLst>
      <p:ext uri="{BB962C8B-B14F-4D97-AF65-F5344CB8AC3E}">
        <p14:creationId xmlns:p14="http://schemas.microsoft.com/office/powerpoint/2010/main" val="8463542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09683-67E1-4F86-BA38-604F7F31FB4F}"/>
              </a:ext>
            </a:extLst>
          </p:cNvPr>
          <p:cNvSpPr>
            <a:spLocks noGrp="1"/>
          </p:cNvSpPr>
          <p:nvPr>
            <p:ph type="title"/>
          </p:nvPr>
        </p:nvSpPr>
        <p:spPr>
          <a:xfrm>
            <a:off x="783866" y="467557"/>
            <a:ext cx="8596668" cy="979503"/>
          </a:xfrm>
        </p:spPr>
        <p:txBody>
          <a:bodyPr/>
          <a:lstStyle/>
          <a:p>
            <a:pPr algn="ctr"/>
            <a:r>
              <a:rPr lang="es-EC" dirty="0"/>
              <a:t>Talleres fuera del cantón salitre</a:t>
            </a:r>
          </a:p>
        </p:txBody>
      </p:sp>
      <p:sp>
        <p:nvSpPr>
          <p:cNvPr id="3" name="CuadroTexto 2">
            <a:extLst>
              <a:ext uri="{FF2B5EF4-FFF2-40B4-BE49-F238E27FC236}">
                <a16:creationId xmlns:a16="http://schemas.microsoft.com/office/drawing/2014/main" id="{329D2211-00B0-4F0A-82F7-9C685255A973}"/>
              </a:ext>
            </a:extLst>
          </p:cNvPr>
          <p:cNvSpPr txBox="1"/>
          <p:nvPr/>
        </p:nvSpPr>
        <p:spPr>
          <a:xfrm>
            <a:off x="1305018" y="1257176"/>
            <a:ext cx="7812349" cy="2504788"/>
          </a:xfrm>
          <a:prstGeom prst="rect">
            <a:avLst/>
          </a:prstGeom>
          <a:noFill/>
        </p:spPr>
        <p:txBody>
          <a:bodyPr wrap="square" rtlCol="0">
            <a:spAutoFit/>
          </a:bodyPr>
          <a:lstStyle/>
          <a:p>
            <a:pPr algn="ctr">
              <a:spcAft>
                <a:spcPts val="0"/>
              </a:spcAft>
            </a:pPr>
            <a:r>
              <a:rPr lang="es-ES" sz="2000" b="1" dirty="0">
                <a:solidFill>
                  <a:srgbClr val="0070C0"/>
                </a:solidFill>
                <a:latin typeface="Aharoni" panose="02010803020104030203" pitchFamily="2" charset="-79"/>
                <a:ea typeface="Times New Roman" panose="02020603050405020304" pitchFamily="18" charset="0"/>
                <a:cs typeface="Times New Roman" panose="02020603050405020304" pitchFamily="18" charset="0"/>
              </a:rPr>
              <a:t>PARTICIPACION EN ASAMBLEA PROVINCIAL DEL GUAYAS PARA ELECCION DE REPRESENTANTES</a:t>
            </a:r>
          </a:p>
          <a:p>
            <a:pPr algn="ctr">
              <a:spcAft>
                <a:spcPts val="0"/>
              </a:spcAft>
            </a:pPr>
            <a:endParaRPr lang="es-EC" sz="2000" dirty="0">
              <a:latin typeface="Calibri" panose="020F0502020204030204" pitchFamily="34" charset="0"/>
              <a:ea typeface="Times New Roman" panose="02020603050405020304" pitchFamily="18" charset="0"/>
              <a:cs typeface="Times New Roman" panose="02020603050405020304" pitchFamily="18" charset="0"/>
            </a:endParaRPr>
          </a:p>
          <a:p>
            <a:pPr algn="just"/>
            <a:r>
              <a:rPr lang="es-MX" b="1" dirty="0">
                <a:latin typeface="Calibri" panose="020F0502020204030204" pitchFamily="34" charset="0"/>
                <a:ea typeface="Calibri" panose="020F0502020204030204" pitchFamily="34" charset="0"/>
                <a:cs typeface="Times New Roman" panose="02020603050405020304" pitchFamily="18" charset="0"/>
              </a:rPr>
              <a:t>FECHA: </a:t>
            </a:r>
            <a:r>
              <a:rPr lang="es-MX" dirty="0">
                <a:latin typeface="Calibri" panose="020F0502020204030204" pitchFamily="34" charset="0"/>
                <a:ea typeface="Calibri" panose="020F0502020204030204" pitchFamily="34" charset="0"/>
                <a:cs typeface="Times New Roman" panose="02020603050405020304" pitchFamily="18" charset="0"/>
              </a:rPr>
              <a:t>JUEVES 9 DE AGOSTO DEL 2018</a:t>
            </a:r>
            <a:endParaRPr lang="es-EC" dirty="0">
              <a:latin typeface="Times New Roman" panose="02020603050405020304" pitchFamily="18" charset="0"/>
              <a:ea typeface="Times New Roman" panose="02020603050405020304" pitchFamily="18" charset="0"/>
            </a:endParaRPr>
          </a:p>
          <a:p>
            <a:pPr algn="just"/>
            <a:r>
              <a:rPr lang="es-MX" b="1" dirty="0">
                <a:latin typeface="Calibri" panose="020F0502020204030204" pitchFamily="34" charset="0"/>
                <a:ea typeface="Calibri" panose="020F0502020204030204" pitchFamily="34" charset="0"/>
                <a:cs typeface="Times New Roman" panose="02020603050405020304" pitchFamily="18" charset="0"/>
              </a:rPr>
              <a:t>LUGAR: </a:t>
            </a:r>
            <a:r>
              <a:rPr lang="es-MX" dirty="0">
                <a:latin typeface="Calibri" panose="020F0502020204030204" pitchFamily="34" charset="0"/>
                <a:ea typeface="Calibri" panose="020F0502020204030204" pitchFamily="34" charset="0"/>
                <a:cs typeface="Times New Roman" panose="02020603050405020304" pitchFamily="18" charset="0"/>
              </a:rPr>
              <a:t>CANTON EL TRIUNFO</a:t>
            </a:r>
            <a:endParaRPr lang="es-EC" dirty="0">
              <a:latin typeface="Times New Roman" panose="02020603050405020304" pitchFamily="18" charset="0"/>
              <a:ea typeface="Times New Roman" panose="02020603050405020304" pitchFamily="18" charset="0"/>
            </a:endParaRPr>
          </a:p>
          <a:p>
            <a:pPr algn="just">
              <a:lnSpc>
                <a:spcPct val="115000"/>
              </a:lnSpc>
              <a:spcAft>
                <a:spcPts val="0"/>
              </a:spcAft>
            </a:pPr>
            <a:r>
              <a:rPr lang="es-MX" dirty="0">
                <a:solidFill>
                  <a:srgbClr val="1D2129"/>
                </a:solidFill>
                <a:latin typeface="Helvetica" panose="020B0604020202020204" pitchFamily="34" charset="0"/>
                <a:ea typeface="Calibri" panose="020F0502020204030204" pitchFamily="34" charset="0"/>
                <a:cs typeface="Times New Roman" panose="02020603050405020304" pitchFamily="18" charset="0"/>
              </a:rPr>
              <a:t>El Consejo Cantonal de Protección de Derechos realizó el acompañamiento respectivo a los 4 representantes del Consejo Cantonal Consultivo de Salitre.</a:t>
            </a:r>
            <a:endParaRPr lang="es-EC"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n 3">
            <a:extLst>
              <a:ext uri="{FF2B5EF4-FFF2-40B4-BE49-F238E27FC236}">
                <a16:creationId xmlns:a16="http://schemas.microsoft.com/office/drawing/2014/main" id="{0D1FC58E-91F7-437B-BC59-5650C021916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12023" y="3598712"/>
            <a:ext cx="4431165" cy="3070360"/>
          </a:xfrm>
          <a:prstGeom prst="rect">
            <a:avLst/>
          </a:prstGeom>
          <a:noFill/>
          <a:ln>
            <a:noFill/>
          </a:ln>
        </p:spPr>
      </p:pic>
    </p:spTree>
    <p:extLst>
      <p:ext uri="{BB962C8B-B14F-4D97-AF65-F5344CB8AC3E}">
        <p14:creationId xmlns:p14="http://schemas.microsoft.com/office/powerpoint/2010/main" val="20276019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rot="20141502">
            <a:off x="507614" y="2562527"/>
            <a:ext cx="8596668" cy="132080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8800" b="1" u="sng" dirty="0">
                <a:solidFill>
                  <a:srgbClr val="0070C0"/>
                </a:solidFill>
              </a:rPr>
              <a:t>JÓVENES </a:t>
            </a:r>
          </a:p>
        </p:txBody>
      </p:sp>
    </p:spTree>
    <p:extLst>
      <p:ext uri="{BB962C8B-B14F-4D97-AF65-F5344CB8AC3E}">
        <p14:creationId xmlns:p14="http://schemas.microsoft.com/office/powerpoint/2010/main" val="22255240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48970" y="402750"/>
            <a:ext cx="8596668" cy="1320800"/>
          </a:xfrm>
        </p:spPr>
        <p:txBody>
          <a:bodyPr>
            <a:noAutofit/>
          </a:bodyPr>
          <a:lstStyle/>
          <a:p>
            <a:r>
              <a:rPr lang="es-ES" sz="1400" b="1" dirty="0">
                <a:solidFill>
                  <a:schemeClr val="tx1"/>
                </a:solidFill>
              </a:rPr>
              <a:t>TALLER: DERECHOS HUMANOS CON ENFASIS A GRUPOS DE ATENCION PRIORITARIA</a:t>
            </a:r>
            <a:br>
              <a:rPr lang="es-ES" sz="1400" dirty="0">
                <a:solidFill>
                  <a:schemeClr val="tx1"/>
                </a:solidFill>
              </a:rPr>
            </a:br>
            <a:br>
              <a:rPr lang="es-ES" sz="1400" dirty="0">
                <a:solidFill>
                  <a:schemeClr val="tx1"/>
                </a:solidFill>
              </a:rPr>
            </a:br>
            <a:r>
              <a:rPr lang="es-MX" sz="1200" b="1" dirty="0">
                <a:solidFill>
                  <a:schemeClr val="tx1"/>
                </a:solidFill>
              </a:rPr>
              <a:t>LUGAR: </a:t>
            </a:r>
            <a:r>
              <a:rPr lang="es-MX" sz="1200" dirty="0">
                <a:solidFill>
                  <a:schemeClr val="tx1"/>
                </a:solidFill>
              </a:rPr>
              <a:t>JEFATURA POLITICA </a:t>
            </a:r>
            <a:br>
              <a:rPr lang="es-ES" sz="1200" dirty="0">
                <a:solidFill>
                  <a:schemeClr val="tx1"/>
                </a:solidFill>
              </a:rPr>
            </a:br>
            <a:r>
              <a:rPr lang="es-MX" sz="1200" b="1" dirty="0">
                <a:solidFill>
                  <a:schemeClr val="tx1"/>
                </a:solidFill>
              </a:rPr>
              <a:t>DIRIGIDO A:</a:t>
            </a:r>
            <a:r>
              <a:rPr lang="es-MX" sz="1200" dirty="0">
                <a:solidFill>
                  <a:schemeClr val="tx1"/>
                </a:solidFill>
              </a:rPr>
              <a:t> GRUPO DE JOVENES  REVOLUCIONARIOS ALFARISTAS</a:t>
            </a:r>
            <a:br>
              <a:rPr lang="es-ES" sz="1200" dirty="0">
                <a:solidFill>
                  <a:schemeClr val="tx1"/>
                </a:solidFill>
              </a:rPr>
            </a:br>
            <a:endParaRPr lang="es-ES" sz="1200" b="1" u="sng" dirty="0">
              <a:solidFill>
                <a:schemeClr val="tx1"/>
              </a:solidFill>
            </a:endParaRPr>
          </a:p>
        </p:txBody>
      </p:sp>
      <p:pic>
        <p:nvPicPr>
          <p:cNvPr id="5" name="Imagen 4" descr="C:\Users\USUARIO\Documents\ACTIVIDADES CCPD\AÑO 2018\ENERO18\Talleres a Jovenes\IMG-20180110-WA0020.jpg"/>
          <p:cNvPicPr/>
          <p:nvPr/>
        </p:nvPicPr>
        <p:blipFill>
          <a:blip r:embed="rId2">
            <a:extLst>
              <a:ext uri="{28A0092B-C50C-407E-A947-70E740481C1C}">
                <a14:useLocalDpi xmlns:a14="http://schemas.microsoft.com/office/drawing/2010/main" val="0"/>
              </a:ext>
            </a:extLst>
          </a:blip>
          <a:srcRect/>
          <a:stretch>
            <a:fillRect/>
          </a:stretch>
        </p:blipFill>
        <p:spPr bwMode="auto">
          <a:xfrm>
            <a:off x="548970" y="2566554"/>
            <a:ext cx="3747824" cy="3075709"/>
          </a:xfrm>
          <a:prstGeom prst="rect">
            <a:avLst/>
          </a:prstGeom>
          <a:noFill/>
          <a:ln>
            <a:noFill/>
          </a:ln>
        </p:spPr>
      </p:pic>
      <p:pic>
        <p:nvPicPr>
          <p:cNvPr id="6" name="Imagen 5" descr="C:\Users\USUARIO\Documents\ACTIVIDADES CCPD\AÑO 2018\ENERO18\Talleres a Jovenes\IMG-20180110-WA000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2985" y="3179617"/>
            <a:ext cx="3994972" cy="3128053"/>
          </a:xfrm>
          <a:prstGeom prst="rect">
            <a:avLst/>
          </a:prstGeom>
          <a:noFill/>
          <a:ln>
            <a:noFill/>
          </a:ln>
        </p:spPr>
      </p:pic>
    </p:spTree>
    <p:extLst>
      <p:ext uri="{BB962C8B-B14F-4D97-AF65-F5344CB8AC3E}">
        <p14:creationId xmlns:p14="http://schemas.microsoft.com/office/powerpoint/2010/main" val="67080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772390" y="493209"/>
            <a:ext cx="8600210" cy="1541961"/>
          </a:xfrm>
          <a:prstGeom prst="rect">
            <a:avLst/>
          </a:prstGeom>
        </p:spPr>
        <p:txBody>
          <a:bodyPr wrap="square">
            <a:spAutoFit/>
          </a:bodyPr>
          <a:lstStyle/>
          <a:p>
            <a:pPr algn="ctr">
              <a:spcAft>
                <a:spcPts val="0"/>
              </a:spcAft>
            </a:pPr>
            <a:r>
              <a:rPr lang="es-ES" sz="1400" b="1" dirty="0">
                <a:latin typeface="+mj-lt"/>
                <a:ea typeface="+mj-ea"/>
                <a:cs typeface="+mj-cs"/>
              </a:rPr>
              <a:t>TALLER: LENGUAJE POSITIVO Y ACCIONES AFIRMATIVAS PARA PERSONAS CON DISCPACIDADES</a:t>
            </a:r>
          </a:p>
          <a:p>
            <a:pPr>
              <a:lnSpc>
                <a:spcPct val="115000"/>
              </a:lnSpc>
              <a:spcAft>
                <a:spcPts val="1000"/>
              </a:spcAft>
            </a:pPr>
            <a:endParaRPr lang="es-MX" sz="1200" b="1" dirty="0">
              <a:latin typeface="+mj-lt"/>
              <a:ea typeface="+mj-ea"/>
              <a:cs typeface="+mj-cs"/>
            </a:endParaRPr>
          </a:p>
          <a:p>
            <a:pPr>
              <a:lnSpc>
                <a:spcPct val="115000"/>
              </a:lnSpc>
              <a:spcAft>
                <a:spcPts val="1000"/>
              </a:spcAft>
            </a:pPr>
            <a:r>
              <a:rPr lang="es-MX" sz="1200" b="1" dirty="0">
                <a:latin typeface="+mj-lt"/>
                <a:ea typeface="+mj-ea"/>
                <a:cs typeface="+mj-cs"/>
              </a:rPr>
              <a:t>LUGAR: </a:t>
            </a:r>
            <a:r>
              <a:rPr lang="es-MX" sz="1200" dirty="0">
                <a:latin typeface="+mj-lt"/>
                <a:ea typeface="+mj-ea"/>
                <a:cs typeface="+mj-cs"/>
              </a:rPr>
              <a:t>JEFATURA POLITICA </a:t>
            </a:r>
            <a:endParaRPr lang="es-ES" sz="1200" dirty="0">
              <a:latin typeface="+mj-lt"/>
              <a:ea typeface="+mj-ea"/>
              <a:cs typeface="+mj-cs"/>
            </a:endParaRPr>
          </a:p>
          <a:p>
            <a:pPr>
              <a:lnSpc>
                <a:spcPct val="115000"/>
              </a:lnSpc>
              <a:spcAft>
                <a:spcPts val="1000"/>
              </a:spcAft>
            </a:pPr>
            <a:r>
              <a:rPr lang="es-MX" sz="1200" b="1" dirty="0">
                <a:latin typeface="+mj-lt"/>
                <a:ea typeface="+mj-ea"/>
                <a:cs typeface="+mj-cs"/>
              </a:rPr>
              <a:t>DIRIGIDO A: </a:t>
            </a:r>
            <a:r>
              <a:rPr lang="es-MX" sz="1200" dirty="0">
                <a:latin typeface="+mj-lt"/>
                <a:ea typeface="+mj-ea"/>
                <a:cs typeface="+mj-cs"/>
              </a:rPr>
              <a:t>GRUPO DE JOVENES  REVOLUCIONARIOS ALFARISTAS</a:t>
            </a:r>
            <a:endParaRPr lang="es-ES" sz="1200" dirty="0">
              <a:latin typeface="+mj-lt"/>
              <a:ea typeface="+mj-ea"/>
              <a:cs typeface="+mj-cs"/>
            </a:endParaRPr>
          </a:p>
          <a:p>
            <a:pPr algn="just">
              <a:lnSpc>
                <a:spcPct val="115000"/>
              </a:lnSpc>
              <a:spcAft>
                <a:spcPts val="1000"/>
              </a:spcAft>
            </a:pP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n 5" descr="C:\Users\USUARIO\Documents\ACTIVIDADES CCPD\AÑO 2018\ENERO18\Talleres a Jovenes\16 ene 18\26952588_1800455550024665_6761264423138175518_o.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96357" y="1848451"/>
            <a:ext cx="3980152" cy="2760981"/>
          </a:xfrm>
          <a:prstGeom prst="rect">
            <a:avLst/>
          </a:prstGeom>
          <a:noFill/>
          <a:ln>
            <a:noFill/>
          </a:ln>
        </p:spPr>
      </p:pic>
      <p:pic>
        <p:nvPicPr>
          <p:cNvPr id="7" name="Imagen 6" descr="C:\Users\USUARIO\Documents\ACTIVIDADES CCPD\AÑO 2018\ENERO18\Talleres a Jovenes\16 ene 18\26952262_1800455730024647_5911251218423160333_o.jpg"/>
          <p:cNvPicPr/>
          <p:nvPr/>
        </p:nvPicPr>
        <p:blipFill rotWithShape="1">
          <a:blip r:embed="rId3" cstate="print">
            <a:extLst>
              <a:ext uri="{28A0092B-C50C-407E-A947-70E740481C1C}">
                <a14:useLocalDpi xmlns:a14="http://schemas.microsoft.com/office/drawing/2010/main" val="0"/>
              </a:ext>
            </a:extLst>
          </a:blip>
          <a:srcRect t="6467" b="8908"/>
          <a:stretch/>
        </p:blipFill>
        <p:spPr bwMode="auto">
          <a:xfrm>
            <a:off x="772390" y="3228942"/>
            <a:ext cx="4158960" cy="276098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572519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99655" y="491636"/>
            <a:ext cx="9919854" cy="1310102"/>
          </a:xfrm>
          <a:prstGeom prst="rect">
            <a:avLst/>
          </a:prstGeom>
        </p:spPr>
        <p:txBody>
          <a:bodyPr wrap="square">
            <a:spAutoFit/>
          </a:bodyPr>
          <a:lstStyle/>
          <a:p>
            <a:pPr>
              <a:spcAft>
                <a:spcPts val="0"/>
              </a:spcAft>
            </a:pPr>
            <a:r>
              <a:rPr lang="es-MX" b="1" dirty="0"/>
              <a:t>TALLER SOBRE DERECHOS QUE TIENEN LOS ADULTOS MAYORES</a:t>
            </a:r>
            <a:endParaRPr lang="es-ES" b="1" dirty="0"/>
          </a:p>
          <a:p>
            <a:endParaRPr lang="es-MX" sz="1600" b="1" dirty="0"/>
          </a:p>
          <a:p>
            <a:pPr>
              <a:lnSpc>
                <a:spcPct val="115000"/>
              </a:lnSpc>
              <a:spcAft>
                <a:spcPts val="1000"/>
              </a:spcAft>
            </a:pPr>
            <a:r>
              <a:rPr lang="es-MX" sz="1600" b="1" dirty="0"/>
              <a:t>LUGAR: </a:t>
            </a:r>
            <a:r>
              <a:rPr lang="es-MX" sz="1600" dirty="0"/>
              <a:t>JEFATURA POLITICA </a:t>
            </a:r>
            <a:endParaRPr lang="es-ES" sz="1600" dirty="0"/>
          </a:p>
          <a:p>
            <a:pPr>
              <a:lnSpc>
                <a:spcPct val="115000"/>
              </a:lnSpc>
              <a:spcAft>
                <a:spcPts val="1000"/>
              </a:spcAft>
            </a:pPr>
            <a:r>
              <a:rPr lang="es-MX" sz="1600" b="1" dirty="0"/>
              <a:t>DIRIGIDO A: </a:t>
            </a:r>
            <a:r>
              <a:rPr lang="es-MX" sz="1600" dirty="0"/>
              <a:t>GRUPO DE JOVENES  REVOLUCIONARIOS ALFARISTAS</a:t>
            </a:r>
            <a:endParaRPr lang="es-ES" sz="1600" dirty="0"/>
          </a:p>
        </p:txBody>
      </p:sp>
      <p:pic>
        <p:nvPicPr>
          <p:cNvPr id="5" name="Imagen 4" descr="C:\Users\USUARIO\Documents\ACTIVIDADES CCPD\AÑO 2018\ENERO18\Talleres a Jovenes\25 ene 18\20180125_14381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7748" y="2353367"/>
            <a:ext cx="4419888" cy="2914824"/>
          </a:xfrm>
          <a:prstGeom prst="rect">
            <a:avLst/>
          </a:prstGeom>
          <a:noFill/>
          <a:ln>
            <a:noFill/>
          </a:ln>
        </p:spPr>
      </p:pic>
      <p:pic>
        <p:nvPicPr>
          <p:cNvPr id="6" name="Imagen 5" descr="C:\Users\USUARIO\Documents\ACTIVIDADES CCPD\AÑO 2018\ENERO18\Talleres a Jovenes\25 ene 18\20180125_143720.jpg"/>
          <p:cNvPicPr/>
          <p:nvPr/>
        </p:nvPicPr>
        <p:blipFill rotWithShape="1">
          <a:blip r:embed="rId3" cstate="print">
            <a:extLst>
              <a:ext uri="{28A0092B-C50C-407E-A947-70E740481C1C}">
                <a14:useLocalDpi xmlns:a14="http://schemas.microsoft.com/office/drawing/2010/main" val="0"/>
              </a:ext>
            </a:extLst>
          </a:blip>
          <a:srcRect t="16525"/>
          <a:stretch/>
        </p:blipFill>
        <p:spPr bwMode="auto">
          <a:xfrm>
            <a:off x="5124160" y="3855027"/>
            <a:ext cx="4165313" cy="267603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206492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6BEE04F8-A54B-417F-B7C1-E14E08344795}"/>
              </a:ext>
            </a:extLst>
          </p:cNvPr>
          <p:cNvSpPr/>
          <p:nvPr/>
        </p:nvSpPr>
        <p:spPr>
          <a:xfrm>
            <a:off x="884903" y="922731"/>
            <a:ext cx="9311149" cy="3957750"/>
          </a:xfrm>
          <a:prstGeom prst="rect">
            <a:avLst/>
          </a:prstGeom>
        </p:spPr>
        <p:txBody>
          <a:bodyPr wrap="square">
            <a:spAutoFit/>
          </a:bodyPr>
          <a:lstStyle/>
          <a:p>
            <a:pPr algn="ctr">
              <a:spcAft>
                <a:spcPts val="0"/>
              </a:spcAft>
            </a:pPr>
            <a:r>
              <a:rPr lang="es-ES" b="1" dirty="0">
                <a:latin typeface="Aharoni" panose="02010803020104030203" pitchFamily="2" charset="-79"/>
                <a:ea typeface="Times New Roman" panose="02020603050405020304" pitchFamily="18" charset="0"/>
                <a:cs typeface="Times New Roman" panose="02020603050405020304" pitchFamily="18" charset="0"/>
              </a:rPr>
              <a:t>SE COORDINO EL TALLER</a:t>
            </a:r>
            <a:endParaRPr lang="es-EC" sz="1100" dirty="0">
              <a:latin typeface="Calibri" panose="020F0502020204030204" pitchFamily="34" charset="0"/>
              <a:ea typeface="Times New Roman" panose="02020603050405020304" pitchFamily="18" charset="0"/>
              <a:cs typeface="Times New Roman" panose="02020603050405020304" pitchFamily="18" charset="0"/>
            </a:endParaRPr>
          </a:p>
          <a:p>
            <a:pPr algn="ctr">
              <a:spcAft>
                <a:spcPts val="0"/>
              </a:spcAft>
            </a:pPr>
            <a:r>
              <a:rPr lang="es-ES" b="1" dirty="0">
                <a:solidFill>
                  <a:srgbClr val="0070C0"/>
                </a:solidFill>
                <a:latin typeface="Aharoni" panose="02010803020104030203" pitchFamily="2" charset="-79"/>
                <a:ea typeface="Times New Roman" panose="02020603050405020304" pitchFamily="18" charset="0"/>
                <a:cs typeface="Times New Roman" panose="02020603050405020304" pitchFamily="18" charset="0"/>
              </a:rPr>
              <a:t>: COMO HACER UN PROYECTO DE VIDA EN 8 PASOS.</a:t>
            </a:r>
            <a:endParaRPr lang="es-EC" sz="1100" dirty="0">
              <a:latin typeface="Calibri" panose="020F0502020204030204" pitchFamily="34" charset="0"/>
              <a:ea typeface="Times New Roman" panose="02020603050405020304" pitchFamily="18" charset="0"/>
              <a:cs typeface="Times New Roman" panose="02020603050405020304" pitchFamily="18" charset="0"/>
            </a:endParaRPr>
          </a:p>
          <a:p>
            <a:pPr algn="ctr">
              <a:spcAft>
                <a:spcPts val="0"/>
              </a:spcAft>
            </a:pPr>
            <a:r>
              <a:rPr lang="es-ES" b="1" dirty="0">
                <a:solidFill>
                  <a:srgbClr val="0070C0"/>
                </a:solidFill>
                <a:latin typeface="Aharoni" panose="02010803020104030203" pitchFamily="2" charset="-79"/>
                <a:ea typeface="Times New Roman" panose="02020603050405020304" pitchFamily="18" charset="0"/>
                <a:cs typeface="Times New Roman" panose="02020603050405020304" pitchFamily="18" charset="0"/>
              </a:rPr>
              <a:t> </a:t>
            </a:r>
            <a:endParaRPr lang="es-EC" sz="1100" dirty="0">
              <a:latin typeface="Calibri" panose="020F0502020204030204" pitchFamily="34" charset="0"/>
              <a:ea typeface="Times New Roman" panose="02020603050405020304" pitchFamily="18" charset="0"/>
              <a:cs typeface="Times New Roman" panose="02020603050405020304" pitchFamily="18" charset="0"/>
            </a:endParaRPr>
          </a:p>
          <a:p>
            <a:pPr algn="just"/>
            <a:r>
              <a:rPr lang="es-MX" sz="1600" b="1" dirty="0">
                <a:latin typeface="Calibri" panose="020F0502020204030204" pitchFamily="34" charset="0"/>
                <a:ea typeface="Calibri" panose="020F0502020204030204" pitchFamily="34" charset="0"/>
                <a:cs typeface="Times New Roman" panose="02020603050405020304" pitchFamily="18" charset="0"/>
              </a:rPr>
              <a:t>FECHA:</a:t>
            </a:r>
            <a:r>
              <a:rPr lang="es-MX" sz="1600" dirty="0">
                <a:latin typeface="Calibri" panose="020F0502020204030204" pitchFamily="34" charset="0"/>
                <a:ea typeface="Calibri" panose="020F0502020204030204" pitchFamily="34" charset="0"/>
                <a:cs typeface="Times New Roman" panose="02020603050405020304" pitchFamily="18" charset="0"/>
              </a:rPr>
              <a:t> JUEVES 1 de marzo del 2018</a:t>
            </a:r>
            <a:endParaRPr lang="es-EC" sz="1600" dirty="0">
              <a:latin typeface="Times New Roman" panose="02020603050405020304" pitchFamily="18" charset="0"/>
              <a:ea typeface="Times New Roman" panose="02020603050405020304" pitchFamily="18" charset="0"/>
            </a:endParaRPr>
          </a:p>
          <a:p>
            <a:pPr>
              <a:lnSpc>
                <a:spcPct val="115000"/>
              </a:lnSpc>
              <a:spcAft>
                <a:spcPts val="1000"/>
              </a:spcAft>
            </a:pPr>
            <a:r>
              <a:rPr lang="es-MX" sz="1600" b="1" dirty="0">
                <a:latin typeface="Calibri" panose="020F0502020204030204" pitchFamily="34" charset="0"/>
                <a:ea typeface="Calibri" panose="020F0502020204030204" pitchFamily="34" charset="0"/>
                <a:cs typeface="Times New Roman" panose="02020603050405020304" pitchFamily="18" charset="0"/>
              </a:rPr>
              <a:t>LUGAR: </a:t>
            </a:r>
            <a:r>
              <a:rPr lang="es-MX" sz="1600" dirty="0">
                <a:latin typeface="Calibri" panose="020F0502020204030204" pitchFamily="34" charset="0"/>
                <a:ea typeface="Calibri" panose="020F0502020204030204" pitchFamily="34" charset="0"/>
                <a:cs typeface="Times New Roman" panose="02020603050405020304" pitchFamily="18" charset="0"/>
              </a:rPr>
              <a:t>ALCALDIA DE SALITRE </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s-MX" sz="1600" dirty="0">
                <a:latin typeface="Calibri" panose="020F0502020204030204" pitchFamily="34" charset="0"/>
                <a:ea typeface="Calibri" panose="020F0502020204030204" pitchFamily="34" charset="0"/>
                <a:cs typeface="Times New Roman" panose="02020603050405020304" pitchFamily="18" charset="0"/>
              </a:rPr>
              <a:t>Cómo hacer un proyecto de vida en ocho pasos. Es el tema del taller que impartió el Consejo Cantonal De Protección de Derechos CCPD. Dirigido a Jóvenes y grupos vulnerables. Este evento contó con la participación de la Instructora: Lcda. Irma Morán </a:t>
            </a:r>
            <a:r>
              <a:rPr lang="es-MX" sz="1600" dirty="0" err="1">
                <a:latin typeface="Calibri" panose="020F0502020204030204" pitchFamily="34" charset="0"/>
                <a:ea typeface="Calibri" panose="020F0502020204030204" pitchFamily="34" charset="0"/>
                <a:cs typeface="Times New Roman" panose="02020603050405020304" pitchFamily="18" charset="0"/>
              </a:rPr>
              <a:t>Carbo</a:t>
            </a:r>
            <a:r>
              <a:rPr lang="es-MX" sz="1600" dirty="0">
                <a:latin typeface="Calibri" panose="020F0502020204030204" pitchFamily="34" charset="0"/>
                <a:ea typeface="Calibri" panose="020F0502020204030204" pitchFamily="34" charset="0"/>
                <a:cs typeface="Times New Roman" panose="02020603050405020304" pitchFamily="18" charset="0"/>
              </a:rPr>
              <a:t>.</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s-MX" sz="1600" dirty="0">
                <a:latin typeface="Calibri" panose="020F0502020204030204" pitchFamily="34" charset="0"/>
                <a:ea typeface="Calibri" panose="020F0502020204030204" pitchFamily="34" charset="0"/>
                <a:cs typeface="Times New Roman" panose="02020603050405020304" pitchFamily="18" charset="0"/>
              </a:rPr>
              <a:t>Actividad coordinada por el Consejo Cantonal de Protección de Derechos CCPD y el Ab. </a:t>
            </a:r>
            <a:r>
              <a:rPr lang="es-MX" sz="1600" dirty="0" err="1">
                <a:latin typeface="Calibri" panose="020F0502020204030204" pitchFamily="34" charset="0"/>
                <a:ea typeface="Calibri" panose="020F0502020204030204" pitchFamily="34" charset="0"/>
                <a:cs typeface="Times New Roman" panose="02020603050405020304" pitchFamily="18" charset="0"/>
              </a:rPr>
              <a:t>Petter</a:t>
            </a:r>
            <a:r>
              <a:rPr lang="es-MX" sz="1600" dirty="0">
                <a:latin typeface="Calibri" panose="020F0502020204030204" pitchFamily="34" charset="0"/>
                <a:ea typeface="Calibri" panose="020F0502020204030204" pitchFamily="34" charset="0"/>
                <a:cs typeface="Times New Roman" panose="02020603050405020304" pitchFamily="18" charset="0"/>
              </a:rPr>
              <a:t> Cruz, Director de Desarrollo Social del GADM Salitre. Participaron 30 personas en la mayoría jóvenes de nuestro cantón los cuales se mostraron complacidos con los resultados obtenidos. Al finalizar se entrego certificados a los participantes.</a:t>
            </a:r>
            <a:br>
              <a:rPr lang="es-MX" sz="1600" dirty="0">
                <a:latin typeface="Calibri" panose="020F0502020204030204" pitchFamily="34" charset="0"/>
                <a:ea typeface="Calibri" panose="020F0502020204030204" pitchFamily="34" charset="0"/>
                <a:cs typeface="Times New Roman" panose="02020603050405020304" pitchFamily="18" charset="0"/>
              </a:rPr>
            </a:br>
            <a:endParaRPr lang="es-EC"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221844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B87E34B-9CD6-4E64-9A78-2649BE8D1499}"/>
              </a:ext>
            </a:extLst>
          </p:cNvPr>
          <p:cNvPicPr/>
          <p:nvPr/>
        </p:nvPicPr>
        <p:blipFill rotWithShape="1">
          <a:blip r:embed="rId2" cstate="print">
            <a:extLst>
              <a:ext uri="{28A0092B-C50C-407E-A947-70E740481C1C}">
                <a14:useLocalDpi xmlns:a14="http://schemas.microsoft.com/office/drawing/2010/main" val="0"/>
              </a:ext>
            </a:extLst>
          </a:blip>
          <a:srcRect t="32795" r="501"/>
          <a:stretch/>
        </p:blipFill>
        <p:spPr bwMode="auto">
          <a:xfrm>
            <a:off x="323994" y="235441"/>
            <a:ext cx="5372735" cy="3009204"/>
          </a:xfrm>
          <a:prstGeom prst="rect">
            <a:avLst/>
          </a:prstGeom>
          <a:noFill/>
          <a:ln>
            <a:noFill/>
          </a:ln>
          <a:extLst>
            <a:ext uri="{53640926-AAD7-44D8-BBD7-CCE9431645EC}">
              <a14:shadowObscured xmlns:a14="http://schemas.microsoft.com/office/drawing/2010/main"/>
            </a:ext>
          </a:extLst>
        </p:spPr>
      </p:pic>
      <p:pic>
        <p:nvPicPr>
          <p:cNvPr id="4" name="Imagen 3">
            <a:extLst>
              <a:ext uri="{FF2B5EF4-FFF2-40B4-BE49-F238E27FC236}">
                <a16:creationId xmlns:a16="http://schemas.microsoft.com/office/drawing/2014/main" id="{43D0805C-D33A-4BD1-B0CF-0032157A4CB5}"/>
              </a:ext>
            </a:extLst>
          </p:cNvPr>
          <p:cNvPicPr/>
          <p:nvPr/>
        </p:nvPicPr>
        <p:blipFill rotWithShape="1">
          <a:blip r:embed="rId3" cstate="print">
            <a:extLst>
              <a:ext uri="{28A0092B-C50C-407E-A947-70E740481C1C}">
                <a14:useLocalDpi xmlns:a14="http://schemas.microsoft.com/office/drawing/2010/main" val="0"/>
              </a:ext>
            </a:extLst>
          </a:blip>
          <a:srcRect t="20790" r="-2" b="9913"/>
          <a:stretch/>
        </p:blipFill>
        <p:spPr bwMode="auto">
          <a:xfrm>
            <a:off x="5002838" y="3429000"/>
            <a:ext cx="5863429" cy="300920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98766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42F1A0-BBB1-4CFF-A8F7-80B3E21B7DCE}"/>
              </a:ext>
            </a:extLst>
          </p:cNvPr>
          <p:cNvSpPr>
            <a:spLocks noGrp="1"/>
          </p:cNvSpPr>
          <p:nvPr>
            <p:ph type="title"/>
          </p:nvPr>
        </p:nvSpPr>
        <p:spPr>
          <a:xfrm>
            <a:off x="677334" y="609600"/>
            <a:ext cx="8596668" cy="482353"/>
          </a:xfrm>
        </p:spPr>
        <p:txBody>
          <a:bodyPr>
            <a:normAutofit/>
          </a:bodyPr>
          <a:lstStyle/>
          <a:p>
            <a:pPr algn="ctr"/>
            <a:r>
              <a:rPr lang="es-EC" sz="1800" b="1" dirty="0">
                <a:latin typeface="Arial" panose="020B0604020202020204" pitchFamily="34" charset="0"/>
                <a:cs typeface="Arial" panose="020B0604020202020204" pitchFamily="34" charset="0"/>
              </a:rPr>
              <a:t>SE DICTO TALLER DE EMPRENDIMIENTO</a:t>
            </a:r>
          </a:p>
        </p:txBody>
      </p:sp>
      <p:sp>
        <p:nvSpPr>
          <p:cNvPr id="3" name="Rectángulo 2">
            <a:extLst>
              <a:ext uri="{FF2B5EF4-FFF2-40B4-BE49-F238E27FC236}">
                <a16:creationId xmlns:a16="http://schemas.microsoft.com/office/drawing/2014/main" id="{4A95E4EC-28AC-482A-9D4D-99B85696708B}"/>
              </a:ext>
            </a:extLst>
          </p:cNvPr>
          <p:cNvSpPr/>
          <p:nvPr/>
        </p:nvSpPr>
        <p:spPr>
          <a:xfrm>
            <a:off x="775317" y="1302782"/>
            <a:ext cx="8830322" cy="830997"/>
          </a:xfrm>
          <a:prstGeom prst="rect">
            <a:avLst/>
          </a:prstGeom>
        </p:spPr>
        <p:txBody>
          <a:bodyPr wrap="square">
            <a:spAutoFit/>
          </a:bodyPr>
          <a:lstStyle/>
          <a:p>
            <a:pPr algn="just"/>
            <a:r>
              <a:rPr lang="es-MX" sz="1600" dirty="0">
                <a:solidFill>
                  <a:srgbClr val="1D2129"/>
                </a:solidFill>
                <a:latin typeface="Arial" panose="020B0604020202020204" pitchFamily="34" charset="0"/>
                <a:ea typeface="Calibri" panose="020F0502020204030204" pitchFamily="34" charset="0"/>
                <a:cs typeface="Arial" panose="020B0604020202020204" pitchFamily="34" charset="0"/>
              </a:rPr>
              <a:t>El  taller de emprendimiento para comerciantes y emprendedores se dicto con la finalidad de desarrollar técnicas de ventas y atención al cliente. Esta actividad la realiza la Dirección de Desarrollo Social y Económico y el Consejo Cantonal de Protección de Derechos CCPD.</a:t>
            </a:r>
            <a:endParaRPr lang="es-EC" sz="1600" dirty="0">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EA19D380-0ECB-41DD-8C97-87EC54F9769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882066" y="2600633"/>
            <a:ext cx="6613863" cy="3382917"/>
          </a:xfrm>
          <a:prstGeom prst="rect">
            <a:avLst/>
          </a:prstGeom>
          <a:noFill/>
          <a:ln>
            <a:noFill/>
          </a:ln>
        </p:spPr>
      </p:pic>
    </p:spTree>
    <p:extLst>
      <p:ext uri="{BB962C8B-B14F-4D97-AF65-F5344CB8AC3E}">
        <p14:creationId xmlns:p14="http://schemas.microsoft.com/office/powerpoint/2010/main" val="36712276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0593B33F-DBEF-4AB7-B1D6-3B4A663BA0F6}"/>
              </a:ext>
            </a:extLst>
          </p:cNvPr>
          <p:cNvSpPr/>
          <p:nvPr/>
        </p:nvSpPr>
        <p:spPr>
          <a:xfrm>
            <a:off x="899603" y="834174"/>
            <a:ext cx="9078897" cy="857351"/>
          </a:xfrm>
          <a:prstGeom prst="rect">
            <a:avLst/>
          </a:prstGeom>
        </p:spPr>
        <p:txBody>
          <a:bodyPr wrap="square">
            <a:spAutoFit/>
          </a:bodyPr>
          <a:lstStyle/>
          <a:p>
            <a:pPr algn="ctr">
              <a:lnSpc>
                <a:spcPct val="115000"/>
              </a:lnSpc>
              <a:spcAft>
                <a:spcPts val="1000"/>
              </a:spcAft>
            </a:pPr>
            <a:r>
              <a:rPr lang="es-MX" sz="2200" b="1" dirty="0">
                <a:solidFill>
                  <a:srgbClr val="0070C0"/>
                </a:solidFill>
                <a:latin typeface="Aharoni" panose="02010803020104030203" pitchFamily="2" charset="-79"/>
                <a:ea typeface="Calibri" panose="020F0502020204030204" pitchFamily="34" charset="0"/>
                <a:cs typeface="Times New Roman" panose="02020603050405020304" pitchFamily="18" charset="0"/>
              </a:rPr>
              <a:t>SE CULMINO TALLER DE EMPRENDIMIENTO CON LANZAMIENTO DE PRODUCTOS</a:t>
            </a:r>
            <a:endParaRPr lang="es-EC" sz="1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n 3">
            <a:extLst>
              <a:ext uri="{FF2B5EF4-FFF2-40B4-BE49-F238E27FC236}">
                <a16:creationId xmlns:a16="http://schemas.microsoft.com/office/drawing/2014/main" id="{B2829721-BC2E-42EF-904D-3CE5CDF051D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3653" y="1841783"/>
            <a:ext cx="4137438" cy="3138590"/>
          </a:xfrm>
          <a:prstGeom prst="rect">
            <a:avLst/>
          </a:prstGeom>
          <a:noFill/>
          <a:ln>
            <a:noFill/>
          </a:ln>
        </p:spPr>
      </p:pic>
      <p:pic>
        <p:nvPicPr>
          <p:cNvPr id="5" name="Imagen 4">
            <a:extLst>
              <a:ext uri="{FF2B5EF4-FFF2-40B4-BE49-F238E27FC236}">
                <a16:creationId xmlns:a16="http://schemas.microsoft.com/office/drawing/2014/main" id="{F8B4BF3D-CB8A-4F92-A76E-BDA4307FAE2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9051" y="1841783"/>
            <a:ext cx="3971279" cy="3138590"/>
          </a:xfrm>
          <a:prstGeom prst="rect">
            <a:avLst/>
          </a:prstGeom>
          <a:noFill/>
          <a:ln>
            <a:noFill/>
          </a:ln>
        </p:spPr>
      </p:pic>
    </p:spTree>
    <p:extLst>
      <p:ext uri="{BB962C8B-B14F-4D97-AF65-F5344CB8AC3E}">
        <p14:creationId xmlns:p14="http://schemas.microsoft.com/office/powerpoint/2010/main" val="1120796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643316222"/>
              </p:ext>
            </p:extLst>
          </p:nvPr>
        </p:nvGraphicFramePr>
        <p:xfrm>
          <a:off x="2567608" y="1484784"/>
          <a:ext cx="7429552" cy="4239260"/>
        </p:xfrm>
        <a:graphic>
          <a:graphicData uri="http://schemas.openxmlformats.org/drawingml/2006/table">
            <a:tbl>
              <a:tblPr/>
              <a:tblGrid>
                <a:gridCol w="3067274">
                  <a:extLst>
                    <a:ext uri="{9D8B030D-6E8A-4147-A177-3AD203B41FA5}">
                      <a16:colId xmlns:a16="http://schemas.microsoft.com/office/drawing/2014/main" val="20000"/>
                    </a:ext>
                  </a:extLst>
                </a:gridCol>
                <a:gridCol w="4362278">
                  <a:extLst>
                    <a:ext uri="{9D8B030D-6E8A-4147-A177-3AD203B41FA5}">
                      <a16:colId xmlns:a16="http://schemas.microsoft.com/office/drawing/2014/main" val="20001"/>
                    </a:ext>
                  </a:extLst>
                </a:gridCol>
              </a:tblGrid>
              <a:tr h="296237">
                <a:tc>
                  <a:txBody>
                    <a:bodyPr/>
                    <a:lstStyle/>
                    <a:p>
                      <a:pPr algn="ctr">
                        <a:lnSpc>
                          <a:spcPct val="115000"/>
                        </a:lnSpc>
                        <a:spcAft>
                          <a:spcPts val="0"/>
                        </a:spcAft>
                      </a:pPr>
                      <a:r>
                        <a:rPr lang="es-ES" sz="2000" b="1" dirty="0">
                          <a:latin typeface="Calibri"/>
                          <a:ea typeface="Calibri"/>
                          <a:cs typeface="Times New Roman"/>
                        </a:rPr>
                        <a:t>Por el Estado</a:t>
                      </a:r>
                      <a:endParaRPr lang="en-US"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2000" b="1" dirty="0">
                          <a:latin typeface="Calibri"/>
                          <a:ea typeface="Calibri"/>
                          <a:cs typeface="Times New Roman"/>
                        </a:rPr>
                        <a:t>Por la Sociedad Civil.</a:t>
                      </a:r>
                      <a:endParaRPr lang="en-US"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3574524">
                <a:tc>
                  <a:txBody>
                    <a:bodyPr/>
                    <a:lstStyle/>
                    <a:p>
                      <a:pPr>
                        <a:lnSpc>
                          <a:spcPct val="115000"/>
                        </a:lnSpc>
                        <a:spcAft>
                          <a:spcPts val="0"/>
                        </a:spcAft>
                      </a:pPr>
                      <a:r>
                        <a:rPr lang="es-ES" sz="1600" b="1" dirty="0">
                          <a:latin typeface="Calibri"/>
                          <a:ea typeface="Calibri"/>
                          <a:cs typeface="Times New Roman"/>
                        </a:rPr>
                        <a:t>Sr. Francisco Javier León Flores</a:t>
                      </a:r>
                      <a:endParaRPr lang="en-US" sz="1600" dirty="0">
                        <a:latin typeface="Calibri"/>
                        <a:ea typeface="Calibri"/>
                        <a:cs typeface="Times New Roman"/>
                      </a:endParaRPr>
                    </a:p>
                    <a:p>
                      <a:pPr>
                        <a:lnSpc>
                          <a:spcPct val="115000"/>
                        </a:lnSpc>
                        <a:spcAft>
                          <a:spcPts val="0"/>
                        </a:spcAft>
                      </a:pPr>
                      <a:r>
                        <a:rPr lang="es-ES" sz="1600" dirty="0">
                          <a:latin typeface="Calibri"/>
                          <a:ea typeface="Calibri"/>
                          <a:cs typeface="Times New Roman"/>
                        </a:rPr>
                        <a:t>PRESIDENTE</a:t>
                      </a:r>
                      <a:endParaRPr lang="en-US" sz="1600" dirty="0">
                        <a:latin typeface="Calibri"/>
                        <a:ea typeface="Calibri"/>
                        <a:cs typeface="Times New Roman"/>
                      </a:endParaRPr>
                    </a:p>
                    <a:p>
                      <a:pPr>
                        <a:lnSpc>
                          <a:spcPct val="115000"/>
                        </a:lnSpc>
                        <a:spcAft>
                          <a:spcPts val="0"/>
                        </a:spcAft>
                      </a:pPr>
                      <a:r>
                        <a:rPr lang="es-ES" sz="1600" b="1" dirty="0">
                          <a:latin typeface="Calibri"/>
                          <a:ea typeface="Calibri"/>
                          <a:cs typeface="Times New Roman"/>
                        </a:rPr>
                        <a:t>Dr. Jonathan Jiménez </a:t>
                      </a:r>
                      <a:r>
                        <a:rPr lang="es-ES" sz="1600" b="1" dirty="0" err="1">
                          <a:latin typeface="Calibri"/>
                          <a:ea typeface="Calibri"/>
                          <a:cs typeface="Times New Roman"/>
                        </a:rPr>
                        <a:t>Laz</a:t>
                      </a:r>
                      <a:endParaRPr lang="en-US" sz="1600" dirty="0">
                        <a:latin typeface="Calibri"/>
                        <a:ea typeface="Calibri"/>
                        <a:cs typeface="Times New Roman"/>
                      </a:endParaRPr>
                    </a:p>
                    <a:p>
                      <a:pPr>
                        <a:lnSpc>
                          <a:spcPct val="115000"/>
                        </a:lnSpc>
                        <a:spcAft>
                          <a:spcPts val="0"/>
                        </a:spcAft>
                      </a:pPr>
                      <a:r>
                        <a:rPr lang="es-ES" sz="1600" dirty="0">
                          <a:latin typeface="Calibri"/>
                          <a:ea typeface="Calibri"/>
                          <a:cs typeface="Times New Roman"/>
                        </a:rPr>
                        <a:t>DELEGADO DEL DISTRITO DE SALUD</a:t>
                      </a:r>
                      <a:endParaRPr lang="en-US" sz="1600" dirty="0">
                        <a:latin typeface="Calibri"/>
                        <a:ea typeface="Calibri"/>
                        <a:cs typeface="Times New Roman"/>
                      </a:endParaRPr>
                    </a:p>
                    <a:p>
                      <a:pPr>
                        <a:lnSpc>
                          <a:spcPct val="115000"/>
                        </a:lnSpc>
                        <a:spcAft>
                          <a:spcPts val="0"/>
                        </a:spcAft>
                      </a:pPr>
                      <a:r>
                        <a:rPr lang="es-ES" sz="1600" b="1" dirty="0">
                          <a:latin typeface="Calibri"/>
                          <a:ea typeface="Calibri"/>
                          <a:cs typeface="Times New Roman"/>
                        </a:rPr>
                        <a:t>Ab. Miriam Viviana Torres Suárez</a:t>
                      </a:r>
                      <a:endParaRPr lang="en-US" sz="1600" dirty="0">
                        <a:latin typeface="Calibri"/>
                        <a:ea typeface="Calibri"/>
                        <a:cs typeface="Times New Roman"/>
                      </a:endParaRPr>
                    </a:p>
                    <a:p>
                      <a:pPr>
                        <a:lnSpc>
                          <a:spcPct val="115000"/>
                        </a:lnSpc>
                        <a:spcAft>
                          <a:spcPts val="0"/>
                        </a:spcAft>
                      </a:pPr>
                      <a:r>
                        <a:rPr lang="es-ES" sz="1600" dirty="0">
                          <a:latin typeface="Calibri"/>
                          <a:ea typeface="Calibri"/>
                          <a:cs typeface="Times New Roman"/>
                        </a:rPr>
                        <a:t>DELEGADA DEL DISTRITO DE</a:t>
                      </a:r>
                      <a:r>
                        <a:rPr lang="es-ES" sz="1600" baseline="0" dirty="0">
                          <a:latin typeface="Calibri"/>
                          <a:ea typeface="Calibri"/>
                          <a:cs typeface="Times New Roman"/>
                        </a:rPr>
                        <a:t> EDUCACION</a:t>
                      </a:r>
                      <a:endParaRPr lang="en-US" sz="1600" dirty="0">
                        <a:latin typeface="Calibri"/>
                        <a:ea typeface="Calibri"/>
                        <a:cs typeface="Times New Roman"/>
                      </a:endParaRPr>
                    </a:p>
                    <a:p>
                      <a:pPr>
                        <a:lnSpc>
                          <a:spcPct val="115000"/>
                        </a:lnSpc>
                        <a:spcAft>
                          <a:spcPts val="0"/>
                        </a:spcAft>
                      </a:pPr>
                      <a:r>
                        <a:rPr lang="es-ES" sz="1600" b="1" dirty="0" err="1">
                          <a:latin typeface="Calibri"/>
                          <a:ea typeface="Calibri"/>
                          <a:cs typeface="Times New Roman"/>
                        </a:rPr>
                        <a:t>Teg</a:t>
                      </a:r>
                      <a:r>
                        <a:rPr lang="es-ES" sz="1600" b="1" dirty="0">
                          <a:latin typeface="Calibri"/>
                          <a:ea typeface="Calibri"/>
                          <a:cs typeface="Times New Roman"/>
                        </a:rPr>
                        <a:t>. Richard Lozano.</a:t>
                      </a:r>
                      <a:r>
                        <a:rPr lang="es-ES" sz="1600" b="1" baseline="0" dirty="0">
                          <a:latin typeface="Calibri"/>
                          <a:ea typeface="Calibri"/>
                          <a:cs typeface="Times New Roman"/>
                        </a:rPr>
                        <a:t> </a:t>
                      </a:r>
                      <a:endParaRPr lang="en-US" sz="1600" dirty="0">
                        <a:latin typeface="Calibri"/>
                        <a:ea typeface="Calibri"/>
                        <a:cs typeface="Times New Roman"/>
                      </a:endParaRPr>
                    </a:p>
                    <a:p>
                      <a:pPr>
                        <a:lnSpc>
                          <a:spcPct val="115000"/>
                        </a:lnSpc>
                        <a:spcAft>
                          <a:spcPts val="0"/>
                        </a:spcAft>
                      </a:pPr>
                      <a:r>
                        <a:rPr lang="es-ES" sz="1600" dirty="0">
                          <a:latin typeface="Calibri"/>
                          <a:ea typeface="Calibri"/>
                          <a:cs typeface="Times New Roman"/>
                        </a:rPr>
                        <a:t>DELEGADO DE LA DIRECTORA  DEL MIES</a:t>
                      </a:r>
                      <a:endParaRPr lang="en-US" sz="1600" dirty="0">
                        <a:latin typeface="Calibri"/>
                        <a:ea typeface="Calibri"/>
                        <a:cs typeface="Times New Roman"/>
                      </a:endParaRPr>
                    </a:p>
                    <a:p>
                      <a:pPr>
                        <a:lnSpc>
                          <a:spcPct val="115000"/>
                        </a:lnSpc>
                        <a:spcAft>
                          <a:spcPts val="0"/>
                        </a:spcAft>
                      </a:pPr>
                      <a:r>
                        <a:rPr lang="es-ES" sz="1600" b="1" dirty="0">
                          <a:latin typeface="Calibri"/>
                          <a:ea typeface="Calibri"/>
                          <a:cs typeface="Times New Roman"/>
                        </a:rPr>
                        <a:t>Ing.</a:t>
                      </a:r>
                      <a:r>
                        <a:rPr lang="es-ES" sz="1600" b="1" baseline="0" dirty="0">
                          <a:latin typeface="Calibri"/>
                          <a:ea typeface="Calibri"/>
                          <a:cs typeface="Times New Roman"/>
                        </a:rPr>
                        <a:t> Edgar Tapia Falcones</a:t>
                      </a:r>
                      <a:endParaRPr lang="en-US" sz="1600" dirty="0">
                        <a:latin typeface="Calibri"/>
                        <a:ea typeface="Calibri"/>
                        <a:cs typeface="Times New Roman"/>
                      </a:endParaRPr>
                    </a:p>
                    <a:p>
                      <a:pPr>
                        <a:lnSpc>
                          <a:spcPct val="115000"/>
                        </a:lnSpc>
                        <a:spcAft>
                          <a:spcPts val="0"/>
                        </a:spcAft>
                      </a:pPr>
                      <a:r>
                        <a:rPr lang="es-ES" sz="1600" dirty="0">
                          <a:latin typeface="Calibri"/>
                          <a:ea typeface="Calibri"/>
                          <a:cs typeface="Times New Roman"/>
                        </a:rPr>
                        <a:t>REPRESENTANTE </a:t>
                      </a:r>
                      <a:r>
                        <a:rPr lang="es-ES" sz="1600" baseline="0" dirty="0">
                          <a:latin typeface="Calibri"/>
                          <a:ea typeface="Calibri"/>
                          <a:cs typeface="Times New Roman"/>
                        </a:rPr>
                        <a:t> DE COMISION DE EQUIDAD Y GENERO DEL GADMS</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600" b="1" dirty="0">
                          <a:latin typeface="Calibri"/>
                          <a:ea typeface="Calibri"/>
                          <a:cs typeface="Times New Roman"/>
                        </a:rPr>
                        <a:t>Sra. Lorena Villacis Barzola</a:t>
                      </a:r>
                      <a:endParaRPr lang="en-US" sz="1600" dirty="0">
                        <a:latin typeface="Calibri"/>
                        <a:ea typeface="Calibri"/>
                        <a:cs typeface="Times New Roman"/>
                      </a:endParaRPr>
                    </a:p>
                    <a:p>
                      <a:pPr>
                        <a:lnSpc>
                          <a:spcPct val="115000"/>
                        </a:lnSpc>
                        <a:spcAft>
                          <a:spcPts val="0"/>
                        </a:spcAft>
                      </a:pPr>
                      <a:r>
                        <a:rPr lang="es-ES" sz="1600" dirty="0">
                          <a:latin typeface="Calibri"/>
                          <a:ea typeface="Calibri"/>
                          <a:cs typeface="Times New Roman"/>
                        </a:rPr>
                        <a:t>REPRESENTANTE DE </a:t>
                      </a:r>
                      <a:r>
                        <a:rPr lang="es-ES" sz="1600" baseline="0" dirty="0">
                          <a:latin typeface="Calibri"/>
                          <a:ea typeface="Calibri"/>
                          <a:cs typeface="Times New Roman"/>
                        </a:rPr>
                        <a:t>LA NIÑEZ Y ADOLESCENCIA</a:t>
                      </a:r>
                      <a:endParaRPr lang="en-US" sz="1600" dirty="0">
                        <a:latin typeface="Calibri"/>
                        <a:ea typeface="Calibri"/>
                        <a:cs typeface="Times New Roman"/>
                      </a:endParaRPr>
                    </a:p>
                    <a:p>
                      <a:pPr>
                        <a:lnSpc>
                          <a:spcPct val="115000"/>
                        </a:lnSpc>
                        <a:spcAft>
                          <a:spcPts val="0"/>
                        </a:spcAft>
                      </a:pPr>
                      <a:r>
                        <a:rPr lang="en-US" sz="1600" b="1" dirty="0">
                          <a:latin typeface="Calibri"/>
                          <a:ea typeface="Calibri"/>
                          <a:cs typeface="Times New Roman"/>
                        </a:rPr>
                        <a:t>Srta.</a:t>
                      </a:r>
                      <a:r>
                        <a:rPr lang="en-US" sz="1600" b="1" baseline="0" dirty="0">
                          <a:latin typeface="Calibri"/>
                          <a:ea typeface="Calibri"/>
                          <a:cs typeface="Times New Roman"/>
                        </a:rPr>
                        <a:t> Karen Chavez Palma</a:t>
                      </a:r>
                    </a:p>
                    <a:p>
                      <a:pPr>
                        <a:lnSpc>
                          <a:spcPct val="115000"/>
                        </a:lnSpc>
                        <a:spcAft>
                          <a:spcPts val="0"/>
                        </a:spcAft>
                      </a:pPr>
                      <a:r>
                        <a:rPr lang="en-US" sz="1600" baseline="0" dirty="0">
                          <a:latin typeface="Calibri"/>
                          <a:ea typeface="Calibri"/>
                          <a:cs typeface="Times New Roman"/>
                        </a:rPr>
                        <a:t>REPRESENTANTE DE JOVENES Y ADULTOS MAYORES</a:t>
                      </a:r>
                      <a:endParaRPr lang="en-US" sz="1600" dirty="0">
                        <a:latin typeface="Calibri"/>
                        <a:ea typeface="Calibri"/>
                        <a:cs typeface="Times New Roman"/>
                      </a:endParaRPr>
                    </a:p>
                    <a:p>
                      <a:pPr>
                        <a:lnSpc>
                          <a:spcPct val="115000"/>
                        </a:lnSpc>
                        <a:spcAft>
                          <a:spcPts val="0"/>
                        </a:spcAft>
                      </a:pPr>
                      <a:r>
                        <a:rPr lang="en-US" sz="1600" b="1" dirty="0">
                          <a:latin typeface="Calibri"/>
                          <a:ea typeface="Calibri"/>
                          <a:cs typeface="Times New Roman"/>
                        </a:rPr>
                        <a:t>Sr.</a:t>
                      </a:r>
                      <a:r>
                        <a:rPr lang="en-US" sz="1600" b="1" baseline="0" dirty="0">
                          <a:latin typeface="Calibri"/>
                          <a:ea typeface="Calibri"/>
                          <a:cs typeface="Times New Roman"/>
                        </a:rPr>
                        <a:t> Oscar </a:t>
                      </a:r>
                      <a:r>
                        <a:rPr lang="en-US" sz="1600" b="1" baseline="0" dirty="0" err="1">
                          <a:latin typeface="Calibri"/>
                          <a:ea typeface="Calibri"/>
                          <a:cs typeface="Times New Roman"/>
                        </a:rPr>
                        <a:t>Pazmiño</a:t>
                      </a:r>
                      <a:r>
                        <a:rPr lang="en-US" sz="1600" b="1" baseline="0" dirty="0">
                          <a:latin typeface="Calibri"/>
                          <a:ea typeface="Calibri"/>
                          <a:cs typeface="Times New Roman"/>
                        </a:rPr>
                        <a:t> </a:t>
                      </a:r>
                      <a:r>
                        <a:rPr lang="en-US" sz="1600" b="1" baseline="0" dirty="0" err="1">
                          <a:latin typeface="Calibri"/>
                          <a:ea typeface="Calibri"/>
                          <a:cs typeface="Times New Roman"/>
                        </a:rPr>
                        <a:t>Camba</a:t>
                      </a:r>
                      <a:endParaRPr lang="en-US" sz="1600" b="1" baseline="0" dirty="0">
                        <a:latin typeface="Calibri"/>
                        <a:ea typeface="Calibri"/>
                        <a:cs typeface="Times New Roman"/>
                      </a:endParaRPr>
                    </a:p>
                    <a:p>
                      <a:pPr>
                        <a:lnSpc>
                          <a:spcPct val="115000"/>
                        </a:lnSpc>
                        <a:spcAft>
                          <a:spcPts val="0"/>
                        </a:spcAft>
                      </a:pPr>
                      <a:r>
                        <a:rPr lang="en-US" sz="1600" b="0" baseline="0" dirty="0">
                          <a:latin typeface="Calibri"/>
                          <a:ea typeface="Calibri"/>
                          <a:cs typeface="Times New Roman"/>
                        </a:rPr>
                        <a:t>REPRESENTANTE DE LAS PERSONAS CON DISCAPACIDAD</a:t>
                      </a:r>
                    </a:p>
                    <a:p>
                      <a:pPr>
                        <a:lnSpc>
                          <a:spcPct val="115000"/>
                        </a:lnSpc>
                        <a:spcAft>
                          <a:spcPts val="0"/>
                        </a:spcAft>
                      </a:pPr>
                      <a:r>
                        <a:rPr lang="es-ES" sz="1600" b="1" dirty="0">
                          <a:latin typeface="Calibri"/>
                          <a:ea typeface="Calibri"/>
                          <a:cs typeface="Times New Roman"/>
                        </a:rPr>
                        <a:t>Sra. Carolina Pincay </a:t>
                      </a:r>
                      <a:r>
                        <a:rPr lang="es-ES" sz="1600" b="1" dirty="0" err="1">
                          <a:latin typeface="Calibri"/>
                          <a:ea typeface="Calibri"/>
                          <a:cs typeface="Times New Roman"/>
                        </a:rPr>
                        <a:t>Sanchez</a:t>
                      </a:r>
                      <a:endParaRPr lang="es-ES" sz="1600" b="1" dirty="0">
                        <a:latin typeface="Calibri"/>
                        <a:ea typeface="Calibri"/>
                        <a:cs typeface="Times New Roman"/>
                      </a:endParaRPr>
                    </a:p>
                    <a:p>
                      <a:pPr>
                        <a:lnSpc>
                          <a:spcPct val="115000"/>
                        </a:lnSpc>
                        <a:spcAft>
                          <a:spcPts val="0"/>
                        </a:spcAft>
                      </a:pPr>
                      <a:r>
                        <a:rPr lang="es-ES" sz="1600" dirty="0">
                          <a:latin typeface="Calibri"/>
                          <a:ea typeface="Calibri"/>
                          <a:cs typeface="Times New Roman"/>
                        </a:rPr>
                        <a:t>REPRESENTANTE DE ORGANIZACIONES COMUNITARIAS, ETNICAS E INTERCULTURALES</a:t>
                      </a:r>
                      <a:endParaRPr lang="en-US" sz="1600" dirty="0">
                        <a:latin typeface="Calibri"/>
                        <a:ea typeface="Calibri"/>
                        <a:cs typeface="Times New Roman"/>
                      </a:endParaRPr>
                    </a:p>
                    <a:p>
                      <a:pPr>
                        <a:lnSpc>
                          <a:spcPct val="115000"/>
                        </a:lnSpc>
                        <a:spcAft>
                          <a:spcPts val="0"/>
                        </a:spcAft>
                      </a:pPr>
                      <a:r>
                        <a:rPr lang="es-ES" sz="1600" b="1" dirty="0">
                          <a:latin typeface="Calibri"/>
                          <a:ea typeface="Calibri"/>
                          <a:cs typeface="Times New Roman"/>
                        </a:rPr>
                        <a:t>Sra. Karina Osorio</a:t>
                      </a:r>
                      <a:r>
                        <a:rPr lang="es-ES" sz="1600" b="1" baseline="0" dirty="0">
                          <a:latin typeface="Calibri"/>
                          <a:ea typeface="Calibri"/>
                          <a:cs typeface="Times New Roman"/>
                        </a:rPr>
                        <a:t> Brito</a:t>
                      </a:r>
                      <a:endParaRPr lang="en-US" sz="1600" dirty="0">
                        <a:latin typeface="Calibri"/>
                        <a:ea typeface="Calibri"/>
                        <a:cs typeface="Times New Roman"/>
                      </a:endParaRPr>
                    </a:p>
                    <a:p>
                      <a:pPr>
                        <a:lnSpc>
                          <a:spcPct val="115000"/>
                        </a:lnSpc>
                        <a:spcAft>
                          <a:spcPts val="0"/>
                        </a:spcAft>
                      </a:pPr>
                      <a:r>
                        <a:rPr lang="es-ES" sz="1600" dirty="0">
                          <a:latin typeface="Calibri"/>
                          <a:ea typeface="Calibri"/>
                          <a:cs typeface="Times New Roman"/>
                        </a:rPr>
                        <a:t>REPRESENTANTE DE ORGANIZACIONES DE GENERO</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6385" name="Rectangle 1"/>
          <p:cNvSpPr>
            <a:spLocks noChangeArrowheads="1"/>
          </p:cNvSpPr>
          <p:nvPr/>
        </p:nvSpPr>
        <p:spPr bwMode="auto">
          <a:xfrm>
            <a:off x="1919536" y="404665"/>
            <a:ext cx="8496944"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914400" fontAlgn="base">
              <a:spcBef>
                <a:spcPct val="0"/>
              </a:spcBef>
              <a:spcAft>
                <a:spcPct val="0"/>
              </a:spcAft>
            </a:pPr>
            <a:r>
              <a:rPr lang="es-ES" sz="3200" b="1" dirty="0">
                <a:solidFill>
                  <a:prstClr val="black"/>
                </a:solidFill>
                <a:latin typeface="Calibri" pitchFamily="34" charset="0"/>
                <a:ea typeface="Calibri" pitchFamily="34" charset="0"/>
                <a:cs typeface="Times New Roman" pitchFamily="18" charset="0"/>
              </a:rPr>
              <a:t>Integración del CCPD:</a:t>
            </a:r>
            <a:endParaRPr lang="es-ES" sz="3200" b="1" dirty="0">
              <a:solidFill>
                <a:prstClr val="black"/>
              </a:solidFill>
              <a:latin typeface="Arial" pitchFamily="34" charset="0"/>
            </a:endParaRPr>
          </a:p>
        </p:txBody>
      </p:sp>
    </p:spTree>
    <p:extLst>
      <p:ext uri="{BB962C8B-B14F-4D97-AF65-F5344CB8AC3E}">
        <p14:creationId xmlns:p14="http://schemas.microsoft.com/office/powerpoint/2010/main" val="1272024163"/>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9071BFC3-0E96-45AB-BEA7-38FA596039FA}"/>
              </a:ext>
            </a:extLst>
          </p:cNvPr>
          <p:cNvSpPr/>
          <p:nvPr/>
        </p:nvSpPr>
        <p:spPr>
          <a:xfrm>
            <a:off x="878889" y="930057"/>
            <a:ext cx="9001958" cy="3834511"/>
          </a:xfrm>
          <a:prstGeom prst="rect">
            <a:avLst/>
          </a:prstGeom>
        </p:spPr>
        <p:txBody>
          <a:bodyPr wrap="square">
            <a:spAutoFit/>
          </a:bodyPr>
          <a:lstStyle/>
          <a:p>
            <a:pPr algn="just">
              <a:lnSpc>
                <a:spcPct val="115000"/>
              </a:lnSpc>
              <a:spcAft>
                <a:spcPts val="1000"/>
              </a:spcAft>
            </a:pPr>
            <a:endParaRPr lang="es-MX" sz="12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s-MX" b="1" dirty="0">
                <a:latin typeface="Arial" panose="020B0604020202020204" pitchFamily="34" charset="0"/>
                <a:ea typeface="Calibri" panose="020F0502020204030204" pitchFamily="34" charset="0"/>
                <a:cs typeface="Arial" panose="020B0604020202020204" pitchFamily="34" charset="0"/>
              </a:rPr>
              <a:t>SE COORDINO LA ASAMBLEA DE JOVENES </a:t>
            </a:r>
          </a:p>
          <a:p>
            <a:pPr algn="just">
              <a:lnSpc>
                <a:spcPct val="115000"/>
              </a:lnSpc>
              <a:spcAft>
                <a:spcPts val="1000"/>
              </a:spcAft>
            </a:pPr>
            <a:endParaRPr lang="es-MX"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s-MX" dirty="0">
                <a:latin typeface="Arial" panose="020B0604020202020204" pitchFamily="34" charset="0"/>
                <a:ea typeface="Calibri" panose="020F0502020204030204" pitchFamily="34" charset="0"/>
                <a:cs typeface="Arial" panose="020B0604020202020204" pitchFamily="34" charset="0"/>
              </a:rPr>
              <a:t>El Consejo de Protección de Derechos a través de su Secretaría Ejecutiva coordinó la Asamblea Cantonal para la elección del Consejo Cantonal Consultivo de Jóvenes de Salitre, donde se realizó la elección del Concejo Cantonal Consultivo de </a:t>
            </a:r>
            <a:r>
              <a:rPr lang="es-MX" dirty="0" err="1">
                <a:latin typeface="Arial" panose="020B0604020202020204" pitchFamily="34" charset="0"/>
                <a:ea typeface="Calibri" panose="020F0502020204030204" pitchFamily="34" charset="0"/>
                <a:cs typeface="Arial" panose="020B0604020202020204" pitchFamily="34" charset="0"/>
              </a:rPr>
              <a:t>Jovenes</a:t>
            </a:r>
            <a:r>
              <a:rPr lang="es-MX" dirty="0">
                <a:latin typeface="Arial" panose="020B0604020202020204" pitchFamily="34" charset="0"/>
                <a:ea typeface="Calibri" panose="020F0502020204030204" pitchFamily="34" charset="0"/>
                <a:cs typeface="Arial" panose="020B0604020202020204" pitchFamily="34" charset="0"/>
              </a:rPr>
              <a:t> del </a:t>
            </a:r>
            <a:r>
              <a:rPr lang="es-MX" dirty="0" err="1">
                <a:latin typeface="Arial" panose="020B0604020202020204" pitchFamily="34" charset="0"/>
                <a:ea typeface="Calibri" panose="020F0502020204030204" pitchFamily="34" charset="0"/>
                <a:cs typeface="Arial" panose="020B0604020202020204" pitchFamily="34" charset="0"/>
              </a:rPr>
              <a:t>Canton</a:t>
            </a:r>
            <a:r>
              <a:rPr lang="es-MX" dirty="0">
                <a:latin typeface="Arial" panose="020B0604020202020204" pitchFamily="34" charset="0"/>
                <a:ea typeface="Calibri" panose="020F0502020204030204" pitchFamily="34" charset="0"/>
                <a:cs typeface="Arial" panose="020B0604020202020204" pitchFamily="34" charset="0"/>
              </a:rPr>
              <a:t> Salitre.</a:t>
            </a:r>
            <a:endParaRPr lang="es-EC" dirty="0">
              <a:latin typeface="Arial" panose="020B0604020202020204" pitchFamily="34" charset="0"/>
              <a:ea typeface="Calibri" panose="020F0502020204030204" pitchFamily="34" charset="0"/>
              <a:cs typeface="Arial" panose="020B0604020202020204" pitchFamily="34" charset="0"/>
            </a:endParaRPr>
          </a:p>
          <a:p>
            <a:pPr algn="just">
              <a:lnSpc>
                <a:spcPct val="115000"/>
              </a:lnSpc>
              <a:spcAft>
                <a:spcPts val="1000"/>
              </a:spcAft>
            </a:pPr>
            <a:r>
              <a:rPr lang="es-MX" dirty="0">
                <a:latin typeface="Arial" panose="020B0604020202020204" pitchFamily="34" charset="0"/>
                <a:ea typeface="Calibri" panose="020F0502020204030204" pitchFamily="34" charset="0"/>
                <a:cs typeface="Arial" panose="020B0604020202020204" pitchFamily="34" charset="0"/>
              </a:rPr>
              <a:t>Además se contó con la participación del Ab. </a:t>
            </a:r>
            <a:r>
              <a:rPr lang="es-MX" dirty="0" err="1">
                <a:latin typeface="Arial" panose="020B0604020202020204" pitchFamily="34" charset="0"/>
                <a:ea typeface="Calibri" panose="020F0502020204030204" pitchFamily="34" charset="0"/>
                <a:cs typeface="Arial" panose="020B0604020202020204" pitchFamily="34" charset="0"/>
              </a:rPr>
              <a:t>Petter</a:t>
            </a:r>
            <a:r>
              <a:rPr lang="es-MX" dirty="0">
                <a:latin typeface="Arial" panose="020B0604020202020204" pitchFamily="34" charset="0"/>
                <a:ea typeface="Calibri" panose="020F0502020204030204" pitchFamily="34" charset="0"/>
                <a:cs typeface="Arial" panose="020B0604020202020204" pitchFamily="34" charset="0"/>
              </a:rPr>
              <a:t> Cruz delegado permanente del alcalde, con quien se coordinó un nuevo taller sobre el Eje transversal de la Constitución y los Derechos de Libertad; el mismo que se llevará a cabo en las próximas semanas.</a:t>
            </a:r>
            <a:endParaRPr lang="es-EC"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532948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80555" y="275453"/>
            <a:ext cx="9310254" cy="1375248"/>
          </a:xfrm>
          <a:prstGeom prst="rect">
            <a:avLst/>
          </a:prstGeom>
        </p:spPr>
        <p:txBody>
          <a:bodyPr wrap="square">
            <a:spAutoFit/>
          </a:bodyPr>
          <a:lstStyle/>
          <a:p>
            <a:pPr>
              <a:lnSpc>
                <a:spcPct val="115000"/>
              </a:lnSpc>
              <a:spcAft>
                <a:spcPts val="1000"/>
              </a:spcAft>
            </a:pPr>
            <a:r>
              <a:rPr lang="es-MX" sz="1100" dirty="0">
                <a:latin typeface="Calibri" panose="020F0502020204030204" pitchFamily="34" charset="0"/>
                <a:ea typeface="Calibri" panose="020F0502020204030204" pitchFamily="34" charset="0"/>
                <a:cs typeface="Times New Roman" panose="02020603050405020304" pitchFamily="18" charset="0"/>
              </a:rPr>
              <a:t> </a:t>
            </a:r>
            <a:r>
              <a:rPr lang="es-ES" b="1" dirty="0">
                <a:solidFill>
                  <a:srgbClr val="0070C0"/>
                </a:solidFill>
                <a:latin typeface="Aharoni" panose="02010803020104030203" pitchFamily="2" charset="-79"/>
                <a:ea typeface="Times New Roman" panose="02020603050405020304" pitchFamily="18" charset="0"/>
                <a:cs typeface="Times New Roman" panose="02020603050405020304" pitchFamily="18" charset="0"/>
              </a:rPr>
              <a:t>ASAMBLEA CANTONAL PARA LA ELECCION DEL CONSEJO CANTONAL CONSULTIVO DE JOVENES DE SALITRE</a:t>
            </a:r>
            <a:endParaRPr lang="es-ES" sz="11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s-MX" sz="1100" b="1" dirty="0">
                <a:latin typeface="Calibri" panose="020F0502020204030204" pitchFamily="34" charset="0"/>
                <a:ea typeface="Calibri" panose="020F0502020204030204" pitchFamily="34" charset="0"/>
                <a:cs typeface="Times New Roman" panose="02020603050405020304" pitchFamily="18" charset="0"/>
              </a:rPr>
              <a:t>LUGAR: </a:t>
            </a:r>
            <a:r>
              <a:rPr lang="es-MX" sz="1100" dirty="0">
                <a:latin typeface="Calibri" panose="020F0502020204030204" pitchFamily="34" charset="0"/>
                <a:ea typeface="Calibri" panose="020F0502020204030204" pitchFamily="34" charset="0"/>
                <a:cs typeface="Times New Roman" panose="02020603050405020304" pitchFamily="18" charset="0"/>
              </a:rPr>
              <a:t> INFOCENTRO DE SALITRE</a:t>
            </a:r>
            <a:endParaRPr lang="es-ES"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s-MX" sz="1100" b="1" dirty="0">
                <a:latin typeface="Calibri" panose="020F0502020204030204" pitchFamily="34" charset="0"/>
                <a:ea typeface="Calibri" panose="020F0502020204030204" pitchFamily="34" charset="0"/>
                <a:cs typeface="Times New Roman" panose="02020603050405020304" pitchFamily="18" charset="0"/>
              </a:rPr>
              <a:t>DIRIGIDO A:</a:t>
            </a:r>
            <a:r>
              <a:rPr lang="es-MX" sz="1100" dirty="0">
                <a:latin typeface="Calibri" panose="020F0502020204030204" pitchFamily="34" charset="0"/>
                <a:ea typeface="Calibri" panose="020F0502020204030204" pitchFamily="34" charset="0"/>
                <a:cs typeface="Times New Roman" panose="02020603050405020304" pitchFamily="18" charset="0"/>
              </a:rPr>
              <a:t> GRUPO DE JOVENES  REVOLUCIONARIOS ALFARISTAS</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n 4" descr="C:\Users\USUARIO\Documents\ACTIVIDADES CCPD\AÑO 2018\FEBRERO18\Charla Cañaveral 07-ene-18\20180209_141432.jpg"/>
          <p:cNvPicPr/>
          <p:nvPr/>
        </p:nvPicPr>
        <p:blipFill rotWithShape="1">
          <a:blip r:embed="rId2" cstate="print">
            <a:extLst>
              <a:ext uri="{28A0092B-C50C-407E-A947-70E740481C1C}">
                <a14:useLocalDpi xmlns:a14="http://schemas.microsoft.com/office/drawing/2010/main" val="0"/>
              </a:ext>
            </a:extLst>
          </a:blip>
          <a:srcRect t="20600"/>
          <a:stretch/>
        </p:blipFill>
        <p:spPr bwMode="auto">
          <a:xfrm>
            <a:off x="776288" y="1880755"/>
            <a:ext cx="4242519" cy="2159298"/>
          </a:xfrm>
          <a:prstGeom prst="rect">
            <a:avLst/>
          </a:prstGeom>
          <a:noFill/>
          <a:ln>
            <a:noFill/>
          </a:ln>
          <a:extLst>
            <a:ext uri="{53640926-AAD7-44D8-BBD7-CCE9431645EC}">
              <a14:shadowObscured xmlns:a14="http://schemas.microsoft.com/office/drawing/2010/main"/>
            </a:ext>
          </a:extLst>
        </p:spPr>
      </p:pic>
      <p:pic>
        <p:nvPicPr>
          <p:cNvPr id="6" name="Imagen 5" descr="C:\Users\USUARIO\Documents\ACTIVIDADES CCPD\AÑO 2018\FEBRERO18\Asamblea de Jovenes\IMG-20180220-WA0008.jpg"/>
          <p:cNvPicPr/>
          <p:nvPr/>
        </p:nvPicPr>
        <p:blipFill rotWithShape="1">
          <a:blip r:embed="rId3">
            <a:extLst>
              <a:ext uri="{28A0092B-C50C-407E-A947-70E740481C1C}">
                <a14:useLocalDpi xmlns:a14="http://schemas.microsoft.com/office/drawing/2010/main" val="0"/>
              </a:ext>
            </a:extLst>
          </a:blip>
          <a:srcRect t="17657"/>
          <a:stretch/>
        </p:blipFill>
        <p:spPr bwMode="auto">
          <a:xfrm>
            <a:off x="5413663" y="2836719"/>
            <a:ext cx="4561609" cy="2836718"/>
          </a:xfrm>
          <a:prstGeom prst="rect">
            <a:avLst/>
          </a:prstGeom>
          <a:noFill/>
          <a:ln>
            <a:noFill/>
          </a:ln>
          <a:extLst>
            <a:ext uri="{53640926-AAD7-44D8-BBD7-CCE9431645EC}">
              <a14:shadowObscured xmlns:a14="http://schemas.microsoft.com/office/drawing/2010/main"/>
            </a:ext>
          </a:extLst>
        </p:spPr>
      </p:pic>
      <p:pic>
        <p:nvPicPr>
          <p:cNvPr id="7" name="Imagen 6" descr="C:\Users\USUARIO\Documents\ACTIVIDADES CCPD\AÑO 2018\FEBRERO18\Charla Cañaveral 07-ene-18\20180209_154721.jpg"/>
          <p:cNvPicPr/>
          <p:nvPr/>
        </p:nvPicPr>
        <p:blipFill rotWithShape="1">
          <a:blip r:embed="rId4" cstate="print">
            <a:extLst>
              <a:ext uri="{28A0092B-C50C-407E-A947-70E740481C1C}">
                <a14:useLocalDpi xmlns:a14="http://schemas.microsoft.com/office/drawing/2010/main" val="0"/>
              </a:ext>
            </a:extLst>
          </a:blip>
          <a:srcRect t="17648"/>
          <a:stretch/>
        </p:blipFill>
        <p:spPr bwMode="auto">
          <a:xfrm>
            <a:off x="651595" y="4270107"/>
            <a:ext cx="4367213" cy="225538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572811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rot="20141502">
            <a:off x="362143" y="2188454"/>
            <a:ext cx="8596668" cy="132080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8800" b="1" u="sng" dirty="0">
                <a:solidFill>
                  <a:srgbClr val="0070C0"/>
                </a:solidFill>
              </a:rPr>
              <a:t>PERSONAS CON DISCAPACIDAD </a:t>
            </a:r>
          </a:p>
        </p:txBody>
      </p:sp>
    </p:spTree>
    <p:extLst>
      <p:ext uri="{BB962C8B-B14F-4D97-AF65-F5344CB8AC3E}">
        <p14:creationId xmlns:p14="http://schemas.microsoft.com/office/powerpoint/2010/main" val="9157452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AF6A17FC-28F2-4250-8E10-6581610F4630}"/>
              </a:ext>
            </a:extLst>
          </p:cNvPr>
          <p:cNvSpPr/>
          <p:nvPr/>
        </p:nvSpPr>
        <p:spPr>
          <a:xfrm>
            <a:off x="491230" y="538410"/>
            <a:ext cx="10490447" cy="2985946"/>
          </a:xfrm>
          <a:prstGeom prst="rect">
            <a:avLst/>
          </a:prstGeom>
        </p:spPr>
        <p:txBody>
          <a:bodyPr wrap="square">
            <a:spAutoFit/>
          </a:bodyPr>
          <a:lstStyle/>
          <a:p>
            <a:pPr algn="ctr">
              <a:spcAft>
                <a:spcPts val="0"/>
              </a:spcAft>
            </a:pPr>
            <a:r>
              <a:rPr lang="es-ES" sz="1400" dirty="0">
                <a:latin typeface="Aharoni" panose="02010803020104030203" pitchFamily="2" charset="-79"/>
                <a:ea typeface="Times New Roman" panose="02020603050405020304" pitchFamily="18" charset="0"/>
                <a:cs typeface="Times New Roman" panose="02020603050405020304" pitchFamily="18" charset="0"/>
              </a:rPr>
              <a:t>REUNION DE TRABAJO CON DIRECTORA DEL DISTRITO DE SALUD PARA COORDINAR ACCIONES A FAVOR DE LAS PERSONAS CON DISCAPACIDAD</a:t>
            </a:r>
          </a:p>
          <a:p>
            <a:pPr algn="ctr">
              <a:spcAft>
                <a:spcPts val="0"/>
              </a:spcAft>
            </a:pPr>
            <a:endParaRPr lang="es-ES" sz="1400" b="1" dirty="0">
              <a:solidFill>
                <a:srgbClr val="0070C0"/>
              </a:solidFill>
              <a:latin typeface="Aharoni" panose="02010803020104030203" pitchFamily="2" charset="-79"/>
              <a:ea typeface="Times New Roman" panose="02020603050405020304" pitchFamily="18" charset="0"/>
              <a:cs typeface="Times New Roman" panose="02020603050405020304" pitchFamily="18" charset="0"/>
            </a:endParaRPr>
          </a:p>
          <a:p>
            <a:pPr algn="ctr">
              <a:spcAft>
                <a:spcPts val="0"/>
              </a:spcAft>
            </a:pPr>
            <a:endParaRPr lang="es-ES" sz="1400" b="1" dirty="0">
              <a:solidFill>
                <a:srgbClr val="0070C0"/>
              </a:solidFill>
              <a:latin typeface="Aharoni" panose="02010803020104030203" pitchFamily="2" charset="-79"/>
              <a:ea typeface="Times New Roman" panose="02020603050405020304" pitchFamily="18" charset="0"/>
              <a:cs typeface="Times New Roman" panose="02020603050405020304" pitchFamily="18" charset="0"/>
            </a:endParaRPr>
          </a:p>
          <a:p>
            <a:pPr algn="just">
              <a:lnSpc>
                <a:spcPct val="115000"/>
              </a:lnSpc>
              <a:spcAft>
                <a:spcPts val="1000"/>
              </a:spcAft>
            </a:pPr>
            <a:r>
              <a:rPr lang="es-MX" sz="1400" dirty="0">
                <a:latin typeface="Calibri" panose="020F0502020204030204" pitchFamily="34" charset="0"/>
                <a:ea typeface="Calibri" panose="020F0502020204030204" pitchFamily="34" charset="0"/>
                <a:cs typeface="Times New Roman" panose="02020603050405020304" pitchFamily="18" charset="0"/>
              </a:rPr>
              <a:t>Consejo Cantonal de Protección de Derechos, (CCPD) mantuvo reunión de trabajo la directora del del Distrito de Salud para solicitar información sobre las acciones que se han tomado en los casos presentados por CCPD. En la reunión el Dr. Cárdenas comunico que se están realizando las gestione pertinentes en los casos que a el le corresponden y que al momento no se está imprimiendo certificados de discapacidad por falta de material de impresión de aquel documento pero que el certificado que se les entrega es más explícito y le sirve para cualquier trámite. Asimismo preguntamos por qué no se ha atendido el caso del Sr. Teófilo Almeida por cuanto es una situación de emergencia, ante el Dr. Jaime loor nos comunicó que llamara a la doctora que lo visito y no ha </a:t>
            </a:r>
            <a:r>
              <a:rPr lang="es-MX" sz="1400" dirty="0" err="1">
                <a:latin typeface="Calibri" panose="020F0502020204030204" pitchFamily="34" charset="0"/>
                <a:ea typeface="Calibri" panose="020F0502020204030204" pitchFamily="34" charset="0"/>
                <a:cs typeface="Times New Roman" panose="02020603050405020304" pitchFamily="18" charset="0"/>
              </a:rPr>
              <a:t>hido</a:t>
            </a:r>
            <a:r>
              <a:rPr lang="es-MX" sz="1400" dirty="0">
                <a:latin typeface="Calibri" panose="020F0502020204030204" pitchFamily="34" charset="0"/>
                <a:ea typeface="Calibri" panose="020F0502020204030204" pitchFamily="34" charset="0"/>
                <a:cs typeface="Times New Roman" panose="02020603050405020304" pitchFamily="18" charset="0"/>
              </a:rPr>
              <a:t> mas para que el paciente puede derivarse su caso lo antes posible. </a:t>
            </a:r>
            <a:endParaRPr lang="es-EC" sz="1400" dirty="0">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endParaRPr lang="es-EC" sz="1100"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4" name="Imagen 3" descr="C:\Users\USUARIO\Documents\ACTIVIDADES CCPD\AÑO 2018\ENERO18\Reunion Distrito Salud 23 ene 18\IMG-20180123-WA0009.jpg">
            <a:extLst>
              <a:ext uri="{FF2B5EF4-FFF2-40B4-BE49-F238E27FC236}">
                <a16:creationId xmlns:a16="http://schemas.microsoft.com/office/drawing/2014/main" id="{BD6FE54C-149F-4584-8130-00BA24D4916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0217" y="3524356"/>
            <a:ext cx="3980155" cy="2539093"/>
          </a:xfrm>
          <a:prstGeom prst="rect">
            <a:avLst/>
          </a:prstGeom>
          <a:noFill/>
          <a:ln>
            <a:noFill/>
          </a:ln>
        </p:spPr>
      </p:pic>
      <p:pic>
        <p:nvPicPr>
          <p:cNvPr id="5" name="Imagen 4" descr="C:\Users\USUARIO\Documents\ACTIVIDADES CCPD\AÑO 2018\ENERO18\Reunion Distrito Salud 23 ene 18\IMG-20180123-WA0003.jpg">
            <a:extLst>
              <a:ext uri="{FF2B5EF4-FFF2-40B4-BE49-F238E27FC236}">
                <a16:creationId xmlns:a16="http://schemas.microsoft.com/office/drawing/2014/main" id="{9CEA9AB8-4AAF-4653-9317-4550FEAA0A9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6366" y="3524356"/>
            <a:ext cx="4212640" cy="2539093"/>
          </a:xfrm>
          <a:prstGeom prst="rect">
            <a:avLst/>
          </a:prstGeom>
          <a:noFill/>
          <a:ln>
            <a:noFill/>
          </a:ln>
        </p:spPr>
      </p:pic>
    </p:spTree>
    <p:extLst>
      <p:ext uri="{BB962C8B-B14F-4D97-AF65-F5344CB8AC3E}">
        <p14:creationId xmlns:p14="http://schemas.microsoft.com/office/powerpoint/2010/main" val="30549143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6E704D2-36BF-4800-855D-FF451B77B15F}"/>
              </a:ext>
            </a:extLst>
          </p:cNvPr>
          <p:cNvSpPr/>
          <p:nvPr/>
        </p:nvSpPr>
        <p:spPr>
          <a:xfrm>
            <a:off x="1378997" y="814591"/>
            <a:ext cx="8439705" cy="2162259"/>
          </a:xfrm>
          <a:prstGeom prst="rect">
            <a:avLst/>
          </a:prstGeom>
        </p:spPr>
        <p:txBody>
          <a:bodyPr wrap="square">
            <a:spAutoFit/>
          </a:bodyPr>
          <a:lstStyle/>
          <a:p>
            <a:pPr algn="ctr">
              <a:spcAft>
                <a:spcPts val="0"/>
              </a:spcAft>
            </a:pPr>
            <a:r>
              <a:rPr lang="es-ES" b="1" dirty="0">
                <a:solidFill>
                  <a:srgbClr val="0070C0"/>
                </a:solidFill>
                <a:latin typeface="Aharoni" panose="02010803020104030203" pitchFamily="2" charset="-79"/>
                <a:ea typeface="Times New Roman" panose="02020603050405020304" pitchFamily="18" charset="0"/>
                <a:cs typeface="Times New Roman" panose="02020603050405020304" pitchFamily="18" charset="0"/>
              </a:rPr>
              <a:t>COORDINACION DE ACCIONES A FAVOR DE PERSONAS CON DISCAPACIDAD.</a:t>
            </a:r>
            <a:endParaRPr lang="es-EC" sz="1100" dirty="0">
              <a:latin typeface="Calibri" panose="020F0502020204030204" pitchFamily="34" charset="0"/>
              <a:ea typeface="Times New Roman" panose="02020603050405020304" pitchFamily="18" charset="0"/>
              <a:cs typeface="Times New Roman" panose="02020603050405020304" pitchFamily="18" charset="0"/>
            </a:endParaRPr>
          </a:p>
          <a:p>
            <a:pPr algn="ctr">
              <a:spcAft>
                <a:spcPts val="0"/>
              </a:spcAft>
            </a:pPr>
            <a:r>
              <a:rPr lang="es-ES" b="1" dirty="0">
                <a:solidFill>
                  <a:srgbClr val="0070C0"/>
                </a:solidFill>
                <a:latin typeface="Aharoni" panose="02010803020104030203" pitchFamily="2" charset="-79"/>
                <a:ea typeface="Times New Roman" panose="02020603050405020304" pitchFamily="18" charset="0"/>
                <a:cs typeface="Times New Roman" panose="02020603050405020304" pitchFamily="18" charset="0"/>
              </a:rPr>
              <a:t> </a:t>
            </a:r>
            <a:endParaRPr lang="es-EC" sz="1100" dirty="0">
              <a:latin typeface="Calibri" panose="020F0502020204030204" pitchFamily="34" charset="0"/>
              <a:ea typeface="Times New Roman" panose="02020603050405020304" pitchFamily="18" charset="0"/>
              <a:cs typeface="Times New Roman" panose="02020603050405020304" pitchFamily="18" charset="0"/>
            </a:endParaRPr>
          </a:p>
          <a:p>
            <a:pPr algn="just"/>
            <a:r>
              <a:rPr lang="es-MX" sz="1200" b="1" dirty="0">
                <a:latin typeface="Calibri" panose="020F0502020204030204" pitchFamily="34" charset="0"/>
                <a:ea typeface="Calibri" panose="020F0502020204030204" pitchFamily="34" charset="0"/>
                <a:cs typeface="Times New Roman" panose="02020603050405020304" pitchFamily="18" charset="0"/>
              </a:rPr>
              <a:t>FECHA:</a:t>
            </a:r>
            <a:r>
              <a:rPr lang="es-MX" sz="1200" dirty="0">
                <a:latin typeface="Calibri" panose="020F0502020204030204" pitchFamily="34" charset="0"/>
                <a:ea typeface="Calibri" panose="020F0502020204030204" pitchFamily="34" charset="0"/>
                <a:cs typeface="Times New Roman" panose="02020603050405020304" pitchFamily="18" charset="0"/>
              </a:rPr>
              <a:t> miércoles 9 de mayo del 2018</a:t>
            </a:r>
            <a:endParaRPr lang="es-EC" sz="1200" dirty="0">
              <a:latin typeface="Times New Roman" panose="02020603050405020304" pitchFamily="18" charset="0"/>
              <a:ea typeface="Times New Roman" panose="02020603050405020304" pitchFamily="18" charset="0"/>
            </a:endParaRPr>
          </a:p>
          <a:p>
            <a:pPr>
              <a:lnSpc>
                <a:spcPct val="115000"/>
              </a:lnSpc>
              <a:spcAft>
                <a:spcPts val="1000"/>
              </a:spcAft>
            </a:pPr>
            <a:r>
              <a:rPr lang="es-MX" sz="1100" b="1" dirty="0">
                <a:latin typeface="Calibri" panose="020F0502020204030204" pitchFamily="34" charset="0"/>
                <a:ea typeface="Calibri" panose="020F0502020204030204" pitchFamily="34" charset="0"/>
                <a:cs typeface="Times New Roman" panose="02020603050405020304" pitchFamily="18" charset="0"/>
              </a:rPr>
              <a:t>LUGAR: </a:t>
            </a:r>
            <a:r>
              <a:rPr lang="es-MX" sz="1100" dirty="0">
                <a:latin typeface="Calibri" panose="020F0502020204030204" pitchFamily="34" charset="0"/>
                <a:ea typeface="Calibri" panose="020F0502020204030204" pitchFamily="34" charset="0"/>
                <a:cs typeface="Times New Roman" panose="02020603050405020304" pitchFamily="18" charset="0"/>
              </a:rPr>
              <a:t>UNIDAD EDUCATIVA PARTICULAR FRANCISCANO SALITRE </a:t>
            </a:r>
            <a:endParaRPr lang="es-EC"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s-MX" sz="1050" dirty="0">
                <a:solidFill>
                  <a:srgbClr val="1D2129"/>
                </a:solidFill>
                <a:latin typeface="Helvetica" panose="020B0604020202020204" pitchFamily="34" charset="0"/>
                <a:ea typeface="Calibri" panose="020F0502020204030204" pitchFamily="34" charset="0"/>
                <a:cs typeface="Times New Roman" panose="02020603050405020304" pitchFamily="18" charset="0"/>
              </a:rPr>
              <a:t>COORDINANDO ACCIONES EN FAVOR DE FAMILIA DE PERSONAS CON DISCAPACIDAD VISUAL EN LA UNIDAD EDUCATIVA FRANCISCANO SALITRE, DONDE FUIMOS RECIBIDOS POR LA HNA. MILAGROS SANDOVAL CHERO, RECTORA DEL PLANTEL , QUIEN DIO APERTURA PARA QUE AQUELLAS PERSONAS REALICEN UNA ACTIVIDAD INCLUSIVA DE TRABAJO EN TIEMPO Y ESPACIO SIN AFECTAR LA JORNADA EDUCATIVA.</a:t>
            </a:r>
            <a:endParaRPr lang="es-EC" sz="1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n 2">
            <a:extLst>
              <a:ext uri="{FF2B5EF4-FFF2-40B4-BE49-F238E27FC236}">
                <a16:creationId xmlns:a16="http://schemas.microsoft.com/office/drawing/2014/main" id="{D149EAC7-D8DF-4BB2-BFF4-5C7E796B135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426562" y="3260325"/>
            <a:ext cx="4476750" cy="2517775"/>
          </a:xfrm>
          <a:prstGeom prst="rect">
            <a:avLst/>
          </a:prstGeom>
          <a:noFill/>
          <a:ln>
            <a:noFill/>
          </a:ln>
        </p:spPr>
      </p:pic>
    </p:spTree>
    <p:extLst>
      <p:ext uri="{BB962C8B-B14F-4D97-AF65-F5344CB8AC3E}">
        <p14:creationId xmlns:p14="http://schemas.microsoft.com/office/powerpoint/2010/main" val="40074710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46E13E4-814E-4DF8-95A5-5C0F8601D7D5}"/>
              </a:ext>
            </a:extLst>
          </p:cNvPr>
          <p:cNvSpPr/>
          <p:nvPr/>
        </p:nvSpPr>
        <p:spPr>
          <a:xfrm>
            <a:off x="784192" y="430292"/>
            <a:ext cx="9203187" cy="1699440"/>
          </a:xfrm>
          <a:prstGeom prst="rect">
            <a:avLst/>
          </a:prstGeom>
        </p:spPr>
        <p:txBody>
          <a:bodyPr wrap="square">
            <a:spAutoFit/>
          </a:bodyPr>
          <a:lstStyle/>
          <a:p>
            <a:pPr algn="ctr">
              <a:spcAft>
                <a:spcPts val="0"/>
              </a:spcAft>
            </a:pPr>
            <a:r>
              <a:rPr lang="es-ES" b="1" dirty="0">
                <a:solidFill>
                  <a:srgbClr val="0070C0"/>
                </a:solidFill>
                <a:latin typeface="Aharoni" panose="02010803020104030203" pitchFamily="2" charset="-79"/>
                <a:ea typeface="Times New Roman" panose="02020603050405020304" pitchFamily="18" charset="0"/>
                <a:cs typeface="Times New Roman" panose="02020603050405020304" pitchFamily="18" charset="0"/>
              </a:rPr>
              <a:t>ACOMPAÑAMIENTO A PERSONAS CON DISCAPACIDAD.</a:t>
            </a:r>
            <a:endParaRPr lang="es-EC" sz="1100" dirty="0">
              <a:latin typeface="Calibri" panose="020F0502020204030204" pitchFamily="34" charset="0"/>
              <a:ea typeface="Times New Roman" panose="02020603050405020304" pitchFamily="18" charset="0"/>
              <a:cs typeface="Times New Roman" panose="02020603050405020304" pitchFamily="18" charset="0"/>
            </a:endParaRPr>
          </a:p>
          <a:p>
            <a:pPr algn="ctr">
              <a:spcAft>
                <a:spcPts val="0"/>
              </a:spcAft>
            </a:pPr>
            <a:r>
              <a:rPr lang="es-ES" b="1" dirty="0">
                <a:solidFill>
                  <a:srgbClr val="0070C0"/>
                </a:solidFill>
                <a:latin typeface="Aharoni" panose="02010803020104030203" pitchFamily="2" charset="-79"/>
                <a:ea typeface="Times New Roman" panose="02020603050405020304" pitchFamily="18" charset="0"/>
                <a:cs typeface="Times New Roman" panose="02020603050405020304" pitchFamily="18" charset="0"/>
              </a:rPr>
              <a:t> </a:t>
            </a:r>
            <a:endParaRPr lang="es-EC" sz="1100" dirty="0">
              <a:latin typeface="Calibri" panose="020F0502020204030204" pitchFamily="34" charset="0"/>
              <a:ea typeface="Times New Roman" panose="02020603050405020304" pitchFamily="18" charset="0"/>
              <a:cs typeface="Times New Roman" panose="02020603050405020304" pitchFamily="18" charset="0"/>
            </a:endParaRPr>
          </a:p>
          <a:p>
            <a:pPr algn="just"/>
            <a:r>
              <a:rPr lang="es-MX" sz="1200" b="1" dirty="0">
                <a:latin typeface="Calibri" panose="020F0502020204030204" pitchFamily="34" charset="0"/>
                <a:ea typeface="Calibri" panose="020F0502020204030204" pitchFamily="34" charset="0"/>
                <a:cs typeface="Times New Roman" panose="02020603050405020304" pitchFamily="18" charset="0"/>
              </a:rPr>
              <a:t>FECHA:</a:t>
            </a:r>
            <a:r>
              <a:rPr lang="es-MX" sz="1200" dirty="0">
                <a:latin typeface="Calibri" panose="020F0502020204030204" pitchFamily="34" charset="0"/>
                <a:ea typeface="Calibri" panose="020F0502020204030204" pitchFamily="34" charset="0"/>
                <a:cs typeface="Times New Roman" panose="02020603050405020304" pitchFamily="18" charset="0"/>
              </a:rPr>
              <a:t> miércoles 14 de mayo del 2018</a:t>
            </a:r>
            <a:endParaRPr lang="es-EC" sz="1200" dirty="0">
              <a:latin typeface="Times New Roman" panose="02020603050405020304" pitchFamily="18" charset="0"/>
              <a:ea typeface="Times New Roman" panose="02020603050405020304" pitchFamily="18" charset="0"/>
            </a:endParaRPr>
          </a:p>
          <a:p>
            <a:pPr>
              <a:lnSpc>
                <a:spcPct val="115000"/>
              </a:lnSpc>
              <a:spcAft>
                <a:spcPts val="1000"/>
              </a:spcAft>
            </a:pPr>
            <a:r>
              <a:rPr lang="es-MX" sz="1100" b="1" dirty="0">
                <a:latin typeface="Calibri" panose="020F0502020204030204" pitchFamily="34" charset="0"/>
                <a:ea typeface="Calibri" panose="020F0502020204030204" pitchFamily="34" charset="0"/>
                <a:cs typeface="Times New Roman" panose="02020603050405020304" pitchFamily="18" charset="0"/>
              </a:rPr>
              <a:t>LUGAR: </a:t>
            </a:r>
            <a:r>
              <a:rPr lang="es-MX" sz="1100" dirty="0">
                <a:latin typeface="Calibri" panose="020F0502020204030204" pitchFamily="34" charset="0"/>
                <a:ea typeface="Calibri" panose="020F0502020204030204" pitchFamily="34" charset="0"/>
                <a:cs typeface="Times New Roman" panose="02020603050405020304" pitchFamily="18" charset="0"/>
              </a:rPr>
              <a:t>UNIDAD EDUCATIVA PARTICULAR FRANCISCANO SALITRE </a:t>
            </a:r>
            <a:endParaRPr lang="es-EC"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s-MX" sz="1050" dirty="0">
                <a:solidFill>
                  <a:srgbClr val="1D2129"/>
                </a:solidFill>
                <a:latin typeface="Helvetica" panose="020B0604020202020204" pitchFamily="34" charset="0"/>
                <a:ea typeface="Calibri" panose="020F0502020204030204" pitchFamily="34" charset="0"/>
                <a:cs typeface="Times New Roman" panose="02020603050405020304" pitchFamily="18" charset="0"/>
              </a:rPr>
              <a:t>GRACIAS A LA UNIDAD EDUCATIVA ISIDRO LOPEZ BERMEO, UE FRANCISCANO SALITRE Y LA IGLESIA EVANGELICA EL SALVADOR DIVINO, POR LA APERTURA Y APOYO PARA QUE PERSONAS CON DISCAPACIDAD VISUAL REALICEN ACTIVIDAD INCLUSIVA AL TRABAJO Y PROMOVER UN MENSAJE DE SENSIBILIZACION.</a:t>
            </a:r>
            <a:endParaRPr lang="es-EC" sz="1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n 2">
            <a:extLst>
              <a:ext uri="{FF2B5EF4-FFF2-40B4-BE49-F238E27FC236}">
                <a16:creationId xmlns:a16="http://schemas.microsoft.com/office/drawing/2014/main" id="{DC2F68C1-C19C-44F4-BE79-9170BE4F922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034066" y="2540860"/>
            <a:ext cx="3767455" cy="2823845"/>
          </a:xfrm>
          <a:prstGeom prst="rect">
            <a:avLst/>
          </a:prstGeom>
          <a:noFill/>
          <a:ln>
            <a:noFill/>
          </a:ln>
        </p:spPr>
      </p:pic>
      <p:pic>
        <p:nvPicPr>
          <p:cNvPr id="4" name="Imagen 3">
            <a:extLst>
              <a:ext uri="{FF2B5EF4-FFF2-40B4-BE49-F238E27FC236}">
                <a16:creationId xmlns:a16="http://schemas.microsoft.com/office/drawing/2014/main" id="{6508523C-E3BF-4D90-84CF-B4E546DB96E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113349" y="2540859"/>
            <a:ext cx="4403513" cy="2823845"/>
          </a:xfrm>
          <a:prstGeom prst="rect">
            <a:avLst/>
          </a:prstGeom>
          <a:noFill/>
          <a:ln>
            <a:noFill/>
          </a:ln>
        </p:spPr>
      </p:pic>
    </p:spTree>
    <p:extLst>
      <p:ext uri="{BB962C8B-B14F-4D97-AF65-F5344CB8AC3E}">
        <p14:creationId xmlns:p14="http://schemas.microsoft.com/office/powerpoint/2010/main" val="31825407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740A62C-184D-47BE-966B-0C3FEEAA3419}"/>
              </a:ext>
            </a:extLst>
          </p:cNvPr>
          <p:cNvSpPr/>
          <p:nvPr/>
        </p:nvSpPr>
        <p:spPr>
          <a:xfrm>
            <a:off x="659907" y="753253"/>
            <a:ext cx="8146742" cy="646331"/>
          </a:xfrm>
          <a:prstGeom prst="rect">
            <a:avLst/>
          </a:prstGeom>
        </p:spPr>
        <p:txBody>
          <a:bodyPr wrap="square">
            <a:spAutoFit/>
          </a:bodyPr>
          <a:lstStyle/>
          <a:p>
            <a:pPr algn="ctr">
              <a:spcAft>
                <a:spcPts val="0"/>
              </a:spcAft>
            </a:pPr>
            <a:r>
              <a:rPr lang="es-ES" b="1" dirty="0">
                <a:solidFill>
                  <a:srgbClr val="0070C0"/>
                </a:solidFill>
                <a:latin typeface="Aharoni" panose="02010803020104030203" pitchFamily="2" charset="-79"/>
                <a:ea typeface="Times New Roman" panose="02020603050405020304" pitchFamily="18" charset="0"/>
                <a:cs typeface="Times New Roman" panose="02020603050405020304" pitchFamily="18" charset="0"/>
              </a:rPr>
              <a:t>13 CASOS DE ORIENTACION EN DERECHOS - TRAMITE DE CASOS DISTRITO SALUD – MIES - DE PERSONAS ADULTAS MAYORES CON DISCAPACIDADES</a:t>
            </a:r>
          </a:p>
        </p:txBody>
      </p:sp>
      <p:pic>
        <p:nvPicPr>
          <p:cNvPr id="3" name="Imagen 2">
            <a:extLst>
              <a:ext uri="{FF2B5EF4-FFF2-40B4-BE49-F238E27FC236}">
                <a16:creationId xmlns:a16="http://schemas.microsoft.com/office/drawing/2014/main" id="{9A9DE0DA-DC02-415E-8892-E46AE63ADA5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029" y="1753552"/>
            <a:ext cx="4467860" cy="3350895"/>
          </a:xfrm>
          <a:prstGeom prst="rect">
            <a:avLst/>
          </a:prstGeom>
          <a:noFill/>
          <a:ln>
            <a:noFill/>
          </a:ln>
        </p:spPr>
      </p:pic>
      <p:pic>
        <p:nvPicPr>
          <p:cNvPr id="4" name="Imagen 3">
            <a:extLst>
              <a:ext uri="{FF2B5EF4-FFF2-40B4-BE49-F238E27FC236}">
                <a16:creationId xmlns:a16="http://schemas.microsoft.com/office/drawing/2014/main" id="{FF25A641-4558-40C9-A33E-998F750F91D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3112" y="1753552"/>
            <a:ext cx="4593964" cy="3350894"/>
          </a:xfrm>
          <a:prstGeom prst="rect">
            <a:avLst/>
          </a:prstGeom>
          <a:noFill/>
          <a:ln>
            <a:noFill/>
          </a:ln>
        </p:spPr>
      </p:pic>
    </p:spTree>
    <p:extLst>
      <p:ext uri="{BB962C8B-B14F-4D97-AF65-F5344CB8AC3E}">
        <p14:creationId xmlns:p14="http://schemas.microsoft.com/office/powerpoint/2010/main" val="17307109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829733" y="432391"/>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400" b="1" u="sng" dirty="0">
                <a:latin typeface="Arial" panose="020B0604020202020204" pitchFamily="34" charset="0"/>
                <a:cs typeface="Arial" panose="020B0604020202020204" pitchFamily="34" charset="0"/>
              </a:rPr>
              <a:t>LEVANTAMIENTO DE INFORMACION </a:t>
            </a:r>
            <a:r>
              <a:rPr lang="es-ES" sz="2400" b="1" u="sng" dirty="0">
                <a:latin typeface="Arial" panose="020B0604020202020204" pitchFamily="34" charset="0"/>
                <a:cs typeface="Arial" panose="020B0604020202020204" pitchFamily="34" charset="0"/>
              </a:rPr>
              <a:t>A PERSONAS CON DISCAPACIDAD</a:t>
            </a:r>
          </a:p>
        </p:txBody>
      </p:sp>
      <p:sp>
        <p:nvSpPr>
          <p:cNvPr id="5" name="Rectángulo 4"/>
          <p:cNvSpPr/>
          <p:nvPr/>
        </p:nvSpPr>
        <p:spPr>
          <a:xfrm>
            <a:off x="554181" y="1753191"/>
            <a:ext cx="9514610" cy="1176219"/>
          </a:xfrm>
          <a:prstGeom prst="rect">
            <a:avLst/>
          </a:prstGeom>
        </p:spPr>
        <p:txBody>
          <a:bodyPr wrap="square">
            <a:spAutoFit/>
          </a:bodyPr>
          <a:lstStyle/>
          <a:p>
            <a:pPr algn="just">
              <a:lnSpc>
                <a:spcPct val="115000"/>
              </a:lnSpc>
              <a:spcAft>
                <a:spcPts val="1000"/>
              </a:spcAft>
            </a:pPr>
            <a:r>
              <a:rPr lang="es-MX" dirty="0">
                <a:latin typeface="Calibri" panose="020F0502020204030204" pitchFamily="34" charset="0"/>
                <a:ea typeface="Calibri" panose="020F0502020204030204" pitchFamily="34" charset="0"/>
                <a:cs typeface="Times New Roman" panose="02020603050405020304" pitchFamily="18" charset="0"/>
              </a:rPr>
              <a:t>Se realizó visita a 4 familias de personas con discapacidad de diferentes recintos de la parroquia Junquillal.</a:t>
            </a:r>
            <a:endParaRPr lang="es-ES"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s-MX" dirty="0">
                <a:latin typeface="Calibri" panose="020F0502020204030204" pitchFamily="34" charset="0"/>
                <a:ea typeface="Calibri" panose="020F0502020204030204" pitchFamily="34" charset="0"/>
                <a:cs typeface="Times New Roman" panose="02020603050405020304" pitchFamily="18" charset="0"/>
              </a:rPr>
              <a:t> </a:t>
            </a:r>
            <a:endParaRPr lang="es-E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n 5" descr="C:\Users\USUARIO\Documents\ACTIVIDADES CCPD\AÑO 2018\ENERO18\Levantamiento informac personas discapac\22 ene 18\IMG-20180128-WA0000.jpg"/>
          <p:cNvPicPr/>
          <p:nvPr/>
        </p:nvPicPr>
        <p:blipFill rotWithShape="1">
          <a:blip r:embed="rId2">
            <a:extLst>
              <a:ext uri="{28A0092B-C50C-407E-A947-70E740481C1C}">
                <a14:useLocalDpi xmlns:a14="http://schemas.microsoft.com/office/drawing/2010/main" val="0"/>
              </a:ext>
            </a:extLst>
          </a:blip>
          <a:srcRect t="23769"/>
          <a:stretch/>
        </p:blipFill>
        <p:spPr bwMode="auto">
          <a:xfrm>
            <a:off x="519700" y="3546043"/>
            <a:ext cx="4592626" cy="2818409"/>
          </a:xfrm>
          <a:prstGeom prst="rect">
            <a:avLst/>
          </a:prstGeom>
          <a:noFill/>
          <a:ln>
            <a:noFill/>
          </a:ln>
          <a:extLst>
            <a:ext uri="{53640926-AAD7-44D8-BBD7-CCE9431645EC}">
              <a14:shadowObscured xmlns:a14="http://schemas.microsoft.com/office/drawing/2010/main"/>
            </a:ext>
          </a:extLst>
        </p:spPr>
      </p:pic>
      <p:pic>
        <p:nvPicPr>
          <p:cNvPr id="7" name="Imagen 6" descr="C:\Users\USUARIO\Documents\ACTIVIDADES CCPD\AÑO 2018\ENERO18\Levantamiento informac personas discapac\22 ene 18\IMG-20180128-WA000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9918" y="2429370"/>
            <a:ext cx="4021281" cy="3052183"/>
          </a:xfrm>
          <a:prstGeom prst="rect">
            <a:avLst/>
          </a:prstGeom>
          <a:noFill/>
          <a:ln>
            <a:noFill/>
          </a:ln>
        </p:spPr>
      </p:pic>
    </p:spTree>
    <p:extLst>
      <p:ext uri="{BB962C8B-B14F-4D97-AF65-F5344CB8AC3E}">
        <p14:creationId xmlns:p14="http://schemas.microsoft.com/office/powerpoint/2010/main" val="4025855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Users\USUARIO\Documents\ACTIVIDADES CCPD\AÑO 2018\ENERO18\Levantamiento informac personas discapac\22 ene 18\IMG-20180128-WA0001.jpg"/>
          <p:cNvPicPr/>
          <p:nvPr/>
        </p:nvPicPr>
        <p:blipFill rotWithShape="1">
          <a:blip r:embed="rId2">
            <a:extLst>
              <a:ext uri="{28A0092B-C50C-407E-A947-70E740481C1C}">
                <a14:useLocalDpi xmlns:a14="http://schemas.microsoft.com/office/drawing/2010/main" val="0"/>
              </a:ext>
            </a:extLst>
          </a:blip>
          <a:srcRect t="17205" r="1698"/>
          <a:stretch/>
        </p:blipFill>
        <p:spPr bwMode="auto">
          <a:xfrm>
            <a:off x="2202872" y="1340427"/>
            <a:ext cx="5351319" cy="356408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664782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009697" y="366052"/>
            <a:ext cx="4743606" cy="369332"/>
          </a:xfrm>
          <a:prstGeom prst="rect">
            <a:avLst/>
          </a:prstGeom>
        </p:spPr>
        <p:txBody>
          <a:bodyPr wrap="none">
            <a:spAutoFit/>
          </a:bodyPr>
          <a:lstStyle/>
          <a:p>
            <a:pPr algn="ctr">
              <a:spcAft>
                <a:spcPts val="0"/>
              </a:spcAft>
            </a:pPr>
            <a:r>
              <a:rPr lang="es-ES" b="1" dirty="0">
                <a:solidFill>
                  <a:srgbClr val="0070C0"/>
                </a:solidFill>
                <a:latin typeface="Aharoni" panose="02010803020104030203" pitchFamily="2" charset="-79"/>
                <a:ea typeface="Times New Roman" panose="02020603050405020304" pitchFamily="18" charset="0"/>
                <a:cs typeface="Times New Roman" panose="02020603050405020304" pitchFamily="18" charset="0"/>
              </a:rPr>
              <a:t>VISITA A PERSONAS CON DISCAPACIDAD </a:t>
            </a:r>
            <a:endParaRPr lang="es-ES"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Rectángulo 4"/>
          <p:cNvSpPr/>
          <p:nvPr/>
        </p:nvSpPr>
        <p:spPr>
          <a:xfrm>
            <a:off x="166254" y="1031236"/>
            <a:ext cx="8821882" cy="1047979"/>
          </a:xfrm>
          <a:prstGeom prst="rect">
            <a:avLst/>
          </a:prstGeom>
        </p:spPr>
        <p:txBody>
          <a:bodyPr wrap="square">
            <a:spAutoFit/>
          </a:bodyPr>
          <a:lstStyle/>
          <a:p>
            <a:pPr algn="just">
              <a:lnSpc>
                <a:spcPct val="115000"/>
              </a:lnSpc>
              <a:spcAft>
                <a:spcPts val="1000"/>
              </a:spcAft>
            </a:pPr>
            <a:r>
              <a:rPr lang="es-ES" dirty="0">
                <a:solidFill>
                  <a:srgbClr val="000000"/>
                </a:solidFill>
                <a:latin typeface="Calibri" panose="020F0502020204030204" pitchFamily="34" charset="0"/>
                <a:ea typeface="Times New Roman" panose="02020603050405020304" pitchFamily="18" charset="0"/>
                <a:cs typeface="Calibri" panose="020F0502020204030204" pitchFamily="34" charset="0"/>
              </a:rPr>
              <a:t>Comisión integrada por Dr. Luis Tamayo del Distrito de Salud, Lorena </a:t>
            </a:r>
            <a:r>
              <a:rPr lang="es-ES"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Villacis</a:t>
            </a:r>
            <a:r>
              <a:rPr lang="es-ES" dirty="0">
                <a:solidFill>
                  <a:srgbClr val="000000"/>
                </a:solidFill>
                <a:latin typeface="Calibri" panose="020F0502020204030204" pitchFamily="34" charset="0"/>
                <a:ea typeface="Times New Roman" panose="02020603050405020304" pitchFamily="18" charset="0"/>
                <a:cs typeface="Calibri" panose="020F0502020204030204" pitchFamily="34" charset="0"/>
              </a:rPr>
              <a:t> y Secretaria Ejecutiva, realizo seguimiento a casos de personas con discapacidades en el </a:t>
            </a:r>
            <a:r>
              <a:rPr lang="es-ES"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Rcto</a:t>
            </a:r>
            <a:r>
              <a:rPr lang="es-ES" dirty="0">
                <a:solidFill>
                  <a:srgbClr val="000000"/>
                </a:solidFill>
                <a:latin typeface="Calibri" panose="020F0502020204030204" pitchFamily="34" charset="0"/>
                <a:ea typeface="Times New Roman" panose="02020603050405020304" pitchFamily="18" charset="0"/>
                <a:cs typeface="Calibri" panose="020F0502020204030204" pitchFamily="34" charset="0"/>
              </a:rPr>
              <a:t>. San </a:t>
            </a:r>
            <a:r>
              <a:rPr lang="es-ES"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Nicolas</a:t>
            </a:r>
            <a:r>
              <a:rPr lang="es-ES" dirty="0">
                <a:solidFill>
                  <a:srgbClr val="000000"/>
                </a:solidFill>
                <a:latin typeface="Calibri" panose="020F0502020204030204" pitchFamily="34" charset="0"/>
                <a:ea typeface="Times New Roman" panose="02020603050405020304" pitchFamily="18" charset="0"/>
                <a:cs typeface="Calibri" panose="020F0502020204030204" pitchFamily="34" charset="0"/>
              </a:rPr>
              <a:t> y </a:t>
            </a:r>
            <a:r>
              <a:rPr lang="es-ES"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Rcto</a:t>
            </a:r>
            <a:r>
              <a:rPr lang="es-ES" dirty="0">
                <a:solidFill>
                  <a:srgbClr val="000000"/>
                </a:solidFill>
                <a:latin typeface="Calibri" panose="020F0502020204030204" pitchFamily="34" charset="0"/>
                <a:ea typeface="Times New Roman" panose="02020603050405020304" pitchFamily="18" charset="0"/>
                <a:cs typeface="Calibri" panose="020F0502020204030204" pitchFamily="34" charset="0"/>
              </a:rPr>
              <a:t>. La Libertad.</a:t>
            </a:r>
            <a:endParaRPr lang="es-E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n 5"/>
          <p:cNvPicPr/>
          <p:nvPr/>
        </p:nvPicPr>
        <p:blipFill>
          <a:blip r:embed="rId2">
            <a:extLst>
              <a:ext uri="{28A0092B-C50C-407E-A947-70E740481C1C}">
                <a14:useLocalDpi xmlns:a14="http://schemas.microsoft.com/office/drawing/2010/main" val="0"/>
              </a:ext>
            </a:extLst>
          </a:blip>
          <a:srcRect/>
          <a:stretch>
            <a:fillRect/>
          </a:stretch>
        </p:blipFill>
        <p:spPr bwMode="auto">
          <a:xfrm>
            <a:off x="1506682" y="2168410"/>
            <a:ext cx="6681355" cy="3442682"/>
          </a:xfrm>
          <a:prstGeom prst="rect">
            <a:avLst/>
          </a:prstGeom>
          <a:noFill/>
          <a:ln>
            <a:noFill/>
          </a:ln>
        </p:spPr>
      </p:pic>
      <p:graphicFrame>
        <p:nvGraphicFramePr>
          <p:cNvPr id="2" name="Tabla 1"/>
          <p:cNvGraphicFramePr>
            <a:graphicFrameLocks noGrp="1"/>
          </p:cNvGraphicFramePr>
          <p:nvPr>
            <p:extLst>
              <p:ext uri="{D42A27DB-BD31-4B8C-83A1-F6EECF244321}">
                <p14:modId xmlns:p14="http://schemas.microsoft.com/office/powerpoint/2010/main" val="1575469551"/>
              </p:ext>
            </p:extLst>
          </p:nvPr>
        </p:nvGraphicFramePr>
        <p:xfrm>
          <a:off x="603682" y="5950911"/>
          <a:ext cx="8307677" cy="640080"/>
        </p:xfrm>
        <a:graphic>
          <a:graphicData uri="http://schemas.openxmlformats.org/drawingml/2006/table">
            <a:tbl>
              <a:tblPr firstRow="1" bandRow="1">
                <a:tableStyleId>{5C22544A-7EE6-4342-B048-85BDC9FD1C3A}</a:tableStyleId>
              </a:tblPr>
              <a:tblGrid>
                <a:gridCol w="8307677">
                  <a:extLst>
                    <a:ext uri="{9D8B030D-6E8A-4147-A177-3AD203B41FA5}">
                      <a16:colId xmlns:a16="http://schemas.microsoft.com/office/drawing/2014/main" val="20000"/>
                    </a:ext>
                  </a:extLst>
                </a:gridCol>
              </a:tblGrid>
              <a:tr h="0">
                <a:tc>
                  <a:txBody>
                    <a:bodyPr/>
                    <a:lstStyle/>
                    <a:p>
                      <a:pPr algn="just"/>
                      <a:r>
                        <a:rPr lang="es-ES" dirty="0">
                          <a:solidFill>
                            <a:schemeClr val="tx1"/>
                          </a:solidFill>
                        </a:rPr>
                        <a:t>SE VISITARON A 20 FAMILIAS</a:t>
                      </a:r>
                      <a:r>
                        <a:rPr lang="es-ES" baseline="0" dirty="0">
                          <a:solidFill>
                            <a:schemeClr val="tx1"/>
                          </a:solidFill>
                        </a:rPr>
                        <a:t> PERTENECIENTES A LAS DIFERENTES SECTORES Y PARROQUIAS DEL CANTÓN SALITRE. </a:t>
                      </a:r>
                      <a:endParaRPr lang="es-ES" dirty="0">
                        <a:solidFill>
                          <a:schemeClr val="tx1"/>
                        </a:solidFill>
                      </a:endParaRP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17553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2423592" y="1894144"/>
            <a:ext cx="7344816" cy="2369880"/>
          </a:xfrm>
          <a:prstGeom prst="rect">
            <a:avLst/>
          </a:prstGeom>
        </p:spPr>
        <p:txBody>
          <a:bodyPr wrap="square">
            <a:spAutoFit/>
          </a:bodyPr>
          <a:lstStyle/>
          <a:p>
            <a:pPr algn="ctr" defTabSz="914400" fontAlgn="base">
              <a:spcBef>
                <a:spcPct val="0"/>
              </a:spcBef>
              <a:spcAft>
                <a:spcPct val="0"/>
              </a:spcAft>
            </a:pPr>
            <a:r>
              <a:rPr lang="es-ES" sz="2800" b="1" dirty="0">
                <a:solidFill>
                  <a:prstClr val="black"/>
                </a:solidFill>
                <a:latin typeface="Calibri" pitchFamily="34" charset="0"/>
                <a:ea typeface="Calibri" pitchFamily="34" charset="0"/>
                <a:cs typeface="Times New Roman" pitchFamily="18" charset="0"/>
              </a:rPr>
              <a:t>Cuenta con una Secretaría Ejecutiva</a:t>
            </a:r>
          </a:p>
          <a:p>
            <a:pPr algn="ctr" defTabSz="914400" fontAlgn="base">
              <a:spcBef>
                <a:spcPct val="0"/>
              </a:spcBef>
              <a:spcAft>
                <a:spcPct val="0"/>
              </a:spcAft>
            </a:pPr>
            <a:endParaRPr lang="es-ES" sz="2000" b="1" dirty="0">
              <a:solidFill>
                <a:prstClr val="black"/>
              </a:solidFill>
              <a:latin typeface="Calibri" pitchFamily="34" charset="0"/>
              <a:ea typeface="Calibri" pitchFamily="34" charset="0"/>
              <a:cs typeface="Times New Roman" pitchFamily="18" charset="0"/>
            </a:endParaRPr>
          </a:p>
          <a:p>
            <a:pPr algn="ctr" defTabSz="914400" fontAlgn="base">
              <a:spcBef>
                <a:spcPct val="0"/>
              </a:spcBef>
              <a:spcAft>
                <a:spcPct val="0"/>
              </a:spcAft>
            </a:pPr>
            <a:endParaRPr lang="es-ES" sz="2000" b="1" dirty="0">
              <a:solidFill>
                <a:prstClr val="black"/>
              </a:solidFill>
              <a:latin typeface="Calibri" pitchFamily="34" charset="0"/>
              <a:ea typeface="Calibri" pitchFamily="34" charset="0"/>
              <a:cs typeface="Times New Roman" pitchFamily="18" charset="0"/>
            </a:endParaRPr>
          </a:p>
          <a:p>
            <a:pPr algn="ctr" defTabSz="914400" fontAlgn="base">
              <a:spcBef>
                <a:spcPct val="0"/>
              </a:spcBef>
              <a:spcAft>
                <a:spcPct val="0"/>
              </a:spcAft>
            </a:pPr>
            <a:r>
              <a:rPr lang="es-ES" sz="2000" dirty="0">
                <a:solidFill>
                  <a:prstClr val="black"/>
                </a:solidFill>
                <a:latin typeface="Calibri" pitchFamily="34" charset="0"/>
                <a:ea typeface="Calibri" pitchFamily="34" charset="0"/>
                <a:cs typeface="Times New Roman" pitchFamily="18" charset="0"/>
              </a:rPr>
              <a:t>Secretario Ejecutivo: Lcdo. Nilson Efrén López Hidalgo</a:t>
            </a:r>
            <a:endParaRPr lang="en-US" sz="2000" dirty="0">
              <a:solidFill>
                <a:prstClr val="black"/>
              </a:solidFill>
              <a:latin typeface="Arial" pitchFamily="34" charset="0"/>
            </a:endParaRPr>
          </a:p>
          <a:p>
            <a:pPr algn="ctr" defTabSz="914400" eaLnBrk="0" fontAlgn="base" hangingPunct="0">
              <a:spcBef>
                <a:spcPct val="0"/>
              </a:spcBef>
              <a:spcAft>
                <a:spcPct val="0"/>
              </a:spcAft>
            </a:pPr>
            <a:r>
              <a:rPr lang="es-ES" sz="2000" dirty="0">
                <a:solidFill>
                  <a:prstClr val="black"/>
                </a:solidFill>
                <a:latin typeface="Calibri" pitchFamily="34" charset="0"/>
                <a:ea typeface="Calibri" pitchFamily="34" charset="0"/>
                <a:cs typeface="Times New Roman" pitchFamily="18" charset="0"/>
              </a:rPr>
              <a:t>Secretaria Contadora: Sra. Silvia Yadira Bustamante Moncada.</a:t>
            </a:r>
            <a:endParaRPr lang="en-US" sz="2000" dirty="0">
              <a:solidFill>
                <a:prstClr val="black"/>
              </a:solidFill>
              <a:latin typeface="Arial" pitchFamily="34" charset="0"/>
            </a:endParaRPr>
          </a:p>
          <a:p>
            <a:pPr algn="ctr" defTabSz="914400" eaLnBrk="0" fontAlgn="base" hangingPunct="0">
              <a:spcBef>
                <a:spcPct val="0"/>
              </a:spcBef>
              <a:spcAft>
                <a:spcPct val="0"/>
              </a:spcAft>
            </a:pPr>
            <a:r>
              <a:rPr lang="es-ES" sz="2000" dirty="0">
                <a:solidFill>
                  <a:prstClr val="black"/>
                </a:solidFill>
                <a:latin typeface="Calibri" pitchFamily="34" charset="0"/>
                <a:ea typeface="Calibri" pitchFamily="34" charset="0"/>
                <a:cs typeface="Times New Roman" pitchFamily="18" charset="0"/>
              </a:rPr>
              <a:t>Auxiliar de oficina: Sra. María de los Ángeles Barriga Macías.</a:t>
            </a:r>
          </a:p>
          <a:p>
            <a:pPr algn="ctr" defTabSz="914400" eaLnBrk="0" fontAlgn="base" hangingPunct="0">
              <a:spcBef>
                <a:spcPct val="0"/>
              </a:spcBef>
              <a:spcAft>
                <a:spcPct val="0"/>
              </a:spcAft>
            </a:pPr>
            <a:endParaRPr lang="es-ES" sz="2000" dirty="0">
              <a:solidFill>
                <a:prstClr val="black"/>
              </a:solidFill>
              <a:latin typeface="Calibri" pitchFamily="34" charset="0"/>
              <a:cs typeface="Times New Roman" pitchFamily="18" charset="0"/>
            </a:endParaRPr>
          </a:p>
        </p:txBody>
      </p:sp>
    </p:spTree>
    <p:extLst>
      <p:ext uri="{BB962C8B-B14F-4D97-AF65-F5344CB8AC3E}">
        <p14:creationId xmlns:p14="http://schemas.microsoft.com/office/powerpoint/2010/main" val="26736394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2346" y="193143"/>
            <a:ext cx="9497290" cy="1794594"/>
          </a:xfrm>
          <a:prstGeom prst="rect">
            <a:avLst/>
          </a:prstGeom>
        </p:spPr>
        <p:txBody>
          <a:bodyPr wrap="square">
            <a:spAutoFit/>
          </a:bodyPr>
          <a:lstStyle/>
          <a:p>
            <a:pPr algn="ctr">
              <a:lnSpc>
                <a:spcPct val="115000"/>
              </a:lnSpc>
              <a:spcAft>
                <a:spcPts val="1000"/>
              </a:spcAft>
            </a:pPr>
            <a:r>
              <a:rPr lang="es-ES" dirty="0">
                <a:solidFill>
                  <a:srgbClr val="000000"/>
                </a:solidFill>
                <a:latin typeface="Calibri" panose="020F0502020204030204" pitchFamily="34" charset="0"/>
                <a:ea typeface="Times New Roman" panose="02020603050405020304" pitchFamily="18" charset="0"/>
                <a:cs typeface="Calibri" panose="020F0502020204030204" pitchFamily="34" charset="0"/>
              </a:rPr>
              <a:t>SOCIALIZACION DE DERECHOS DE PERSONAS CON DISCAPACIDADES</a:t>
            </a:r>
          </a:p>
          <a:p>
            <a:pPr algn="just">
              <a:lnSpc>
                <a:spcPct val="115000"/>
              </a:lnSpc>
              <a:spcAft>
                <a:spcPts val="1000"/>
              </a:spcAft>
            </a:pPr>
            <a:r>
              <a:rPr lang="es-ES" dirty="0">
                <a:solidFill>
                  <a:srgbClr val="000000"/>
                </a:solidFill>
                <a:latin typeface="Calibri" panose="020F0502020204030204" pitchFamily="34" charset="0"/>
                <a:ea typeface="Times New Roman" panose="02020603050405020304" pitchFamily="18" charset="0"/>
                <a:cs typeface="Calibri" panose="020F0502020204030204" pitchFamily="34" charset="0"/>
              </a:rPr>
              <a:t>El Concejo Cantonal de Protección de Derechos en coordinación con la Dirección de Acción Social del GADM dictaron charla sobre derechos de personas o grupos de atención prioritaria, específicamente los de las personas con discapacidad, a quienes se les dio a conocer también las acciones afirmativas para personas con discapacidad. </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1966203" y="2539125"/>
            <a:ext cx="6572365" cy="3878926"/>
          </a:xfrm>
          <a:prstGeom prst="rect">
            <a:avLst/>
          </a:prstGeom>
          <a:noFill/>
          <a:ln>
            <a:noFill/>
          </a:ln>
        </p:spPr>
      </p:pic>
    </p:spTree>
    <p:extLst>
      <p:ext uri="{BB962C8B-B14F-4D97-AF65-F5344CB8AC3E}">
        <p14:creationId xmlns:p14="http://schemas.microsoft.com/office/powerpoint/2010/main" val="14860108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01337" y="1443012"/>
            <a:ext cx="1569027" cy="523220"/>
          </a:xfrm>
          <a:prstGeom prst="rect">
            <a:avLst/>
          </a:prstGeom>
        </p:spPr>
        <p:txBody>
          <a:bodyPr wrap="square">
            <a:spAutoFit/>
          </a:bodyPr>
          <a:lstStyle/>
          <a:p>
            <a:pPr algn="ctr">
              <a:spcAft>
                <a:spcPts val="0"/>
              </a:spcAft>
            </a:pPr>
            <a:r>
              <a:rPr lang="es-ES" sz="2800" b="1" dirty="0">
                <a:solidFill>
                  <a:srgbClr val="0070C0"/>
                </a:solidFill>
                <a:latin typeface="Aharoni" panose="02010803020104030203" pitchFamily="2" charset="-79"/>
                <a:ea typeface="Times New Roman" panose="02020603050405020304" pitchFamily="18" charset="0"/>
                <a:cs typeface="Times New Roman" panose="02020603050405020304" pitchFamily="18" charset="0"/>
              </a:rPr>
              <a:t>ENERO:</a:t>
            </a:r>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Rectángulo 4"/>
          <p:cNvSpPr/>
          <p:nvPr/>
        </p:nvSpPr>
        <p:spPr>
          <a:xfrm>
            <a:off x="1870364" y="688960"/>
            <a:ext cx="7107382" cy="1754326"/>
          </a:xfrm>
          <a:prstGeom prst="rect">
            <a:avLst/>
          </a:prstGeom>
        </p:spPr>
        <p:txBody>
          <a:bodyPr wrap="square">
            <a:spAutoFit/>
          </a:bodyPr>
          <a:lstStyle/>
          <a:p>
            <a:pPr algn="just"/>
            <a:r>
              <a:rPr lang="es-MX" b="1" dirty="0">
                <a:latin typeface="Times New Roman" panose="02020603050405020304" pitchFamily="18" charset="0"/>
                <a:ea typeface="Times New Roman" panose="02020603050405020304" pitchFamily="18" charset="0"/>
              </a:rPr>
              <a:t>RESOLUCIÓN TERCERA: Se dio </a:t>
            </a:r>
            <a:r>
              <a:rPr lang="es-MX" dirty="0">
                <a:latin typeface="Times New Roman" panose="02020603050405020304" pitchFamily="18" charset="0"/>
                <a:ea typeface="Times New Roman" panose="02020603050405020304" pitchFamily="18" charset="0"/>
              </a:rPr>
              <a:t>a conocer a las entidades y organismos que brindan servicio a Personas con Discapacidad la Ley Orgánica de Discapacidades </a:t>
            </a:r>
            <a:r>
              <a:rPr lang="es-MX" b="1" dirty="0">
                <a:latin typeface="Times New Roman" panose="02020603050405020304" pitchFamily="18" charset="0"/>
                <a:ea typeface="Times New Roman" panose="02020603050405020304" pitchFamily="18" charset="0"/>
              </a:rPr>
              <a:t>Art. 11 y 12 </a:t>
            </a:r>
            <a:r>
              <a:rPr lang="es-MX" dirty="0">
                <a:latin typeface="Times New Roman" panose="02020603050405020304" pitchFamily="18" charset="0"/>
                <a:ea typeface="Times New Roman" panose="02020603050405020304" pitchFamily="18" charset="0"/>
              </a:rPr>
              <a:t>y el Decreto de Ejecutivo 194, donde manifiestan que el documento habilitante para acceder a descuentos y exoneración es la cedula de ciudadanía, el carnet de Discapacidad o certificado emitido por la autoridad competente. </a:t>
            </a:r>
            <a:endParaRPr lang="es-ES" dirty="0">
              <a:effectLst/>
              <a:latin typeface="Times New Roman" panose="02020603050405020304" pitchFamily="18" charset="0"/>
              <a:ea typeface="Times New Roman" panose="02020603050405020304" pitchFamily="18" charset="0"/>
            </a:endParaRPr>
          </a:p>
        </p:txBody>
      </p:sp>
      <p:sp>
        <p:nvSpPr>
          <p:cNvPr id="6" name="Rectángulo 5"/>
          <p:cNvSpPr/>
          <p:nvPr/>
        </p:nvSpPr>
        <p:spPr>
          <a:xfrm>
            <a:off x="1870364" y="3241192"/>
            <a:ext cx="7107382" cy="646331"/>
          </a:xfrm>
          <a:prstGeom prst="rect">
            <a:avLst/>
          </a:prstGeom>
        </p:spPr>
        <p:txBody>
          <a:bodyPr wrap="square">
            <a:spAutoFit/>
          </a:bodyPr>
          <a:lstStyle/>
          <a:p>
            <a:pPr algn="just"/>
            <a:r>
              <a:rPr lang="es-MX" b="1" dirty="0">
                <a:latin typeface="Times New Roman" panose="02020603050405020304" pitchFamily="18" charset="0"/>
                <a:ea typeface="Times New Roman" panose="02020603050405020304" pitchFamily="18" charset="0"/>
              </a:rPr>
              <a:t>RESOLUCIÓN TERCERA: </a:t>
            </a:r>
            <a:r>
              <a:rPr lang="es-MX" dirty="0">
                <a:latin typeface="Times New Roman" panose="02020603050405020304" pitchFamily="18" charset="0"/>
                <a:ea typeface="Times New Roman" panose="02020603050405020304" pitchFamily="18" charset="0"/>
              </a:rPr>
              <a:t>Posesionar al Consejo Consultivo de Discapacidades y Consejo Consultivo de Jóvenes de Salitre.</a:t>
            </a:r>
            <a:endParaRPr lang="es-ES" dirty="0">
              <a:latin typeface="Times New Roman" panose="02020603050405020304" pitchFamily="18" charset="0"/>
              <a:ea typeface="Times New Roman" panose="02020603050405020304" pitchFamily="18" charset="0"/>
            </a:endParaRPr>
          </a:p>
        </p:txBody>
      </p:sp>
      <p:sp>
        <p:nvSpPr>
          <p:cNvPr id="7" name="Rectángulo 6"/>
          <p:cNvSpPr/>
          <p:nvPr/>
        </p:nvSpPr>
        <p:spPr>
          <a:xfrm>
            <a:off x="0" y="3579746"/>
            <a:ext cx="1870364" cy="523220"/>
          </a:xfrm>
          <a:prstGeom prst="rect">
            <a:avLst/>
          </a:prstGeom>
        </p:spPr>
        <p:txBody>
          <a:bodyPr wrap="square">
            <a:spAutoFit/>
          </a:bodyPr>
          <a:lstStyle/>
          <a:p>
            <a:pPr algn="ctr">
              <a:spcAft>
                <a:spcPts val="0"/>
              </a:spcAft>
            </a:pPr>
            <a:r>
              <a:rPr lang="es-ES" sz="2800" b="1" dirty="0">
                <a:solidFill>
                  <a:srgbClr val="0070C0"/>
                </a:solidFill>
                <a:latin typeface="Aharoni" panose="02010803020104030203" pitchFamily="2" charset="-79"/>
                <a:ea typeface="Times New Roman" panose="02020603050405020304" pitchFamily="18" charset="0"/>
                <a:cs typeface="Times New Roman" panose="02020603050405020304" pitchFamily="18" charset="0"/>
              </a:rPr>
              <a:t>FEBRERO:</a:t>
            </a:r>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38749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rot="19651192">
            <a:off x="403552" y="2998401"/>
            <a:ext cx="8596668" cy="88779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6000" b="1" u="sng" dirty="0">
                <a:solidFill>
                  <a:srgbClr val="0070C0"/>
                </a:solidFill>
              </a:rPr>
              <a:t>ADULTOS MAYORES</a:t>
            </a:r>
          </a:p>
        </p:txBody>
      </p:sp>
    </p:spTree>
    <p:extLst>
      <p:ext uri="{BB962C8B-B14F-4D97-AF65-F5344CB8AC3E}">
        <p14:creationId xmlns:p14="http://schemas.microsoft.com/office/powerpoint/2010/main" val="19083173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249821DB-FF51-43B4-8F44-F6EB76953A9A}"/>
              </a:ext>
            </a:extLst>
          </p:cNvPr>
          <p:cNvSpPr/>
          <p:nvPr/>
        </p:nvSpPr>
        <p:spPr>
          <a:xfrm>
            <a:off x="1077157" y="714881"/>
            <a:ext cx="8697158" cy="2011833"/>
          </a:xfrm>
          <a:prstGeom prst="rect">
            <a:avLst/>
          </a:prstGeom>
        </p:spPr>
        <p:txBody>
          <a:bodyPr wrap="square">
            <a:spAutoFit/>
          </a:bodyPr>
          <a:lstStyle/>
          <a:p>
            <a:pPr algn="ctr">
              <a:spcAft>
                <a:spcPts val="0"/>
              </a:spcAft>
            </a:pPr>
            <a:r>
              <a:rPr lang="es-ES" b="1" dirty="0">
                <a:solidFill>
                  <a:srgbClr val="0070C0"/>
                </a:solidFill>
                <a:latin typeface="Aharoni" panose="02010803020104030203" pitchFamily="2" charset="-79"/>
                <a:ea typeface="Times New Roman" panose="02020603050405020304" pitchFamily="18" charset="0"/>
                <a:cs typeface="Times New Roman" panose="02020603050405020304" pitchFamily="18" charset="0"/>
              </a:rPr>
              <a:t>SOCIALIZACION DE DERECHOS DE PERSONAS ADULTAS MAYORES</a:t>
            </a:r>
            <a:endParaRPr lang="es-EC" sz="1100" dirty="0">
              <a:latin typeface="Calibri" panose="020F0502020204030204" pitchFamily="34" charset="0"/>
              <a:ea typeface="Times New Roman" panose="02020603050405020304" pitchFamily="18" charset="0"/>
              <a:cs typeface="Times New Roman" panose="02020603050405020304" pitchFamily="18" charset="0"/>
            </a:endParaRPr>
          </a:p>
          <a:p>
            <a:pPr algn="just"/>
            <a:endParaRPr lang="es-MX" sz="1600" b="1" dirty="0">
              <a:latin typeface="Calibri" panose="020F0502020204030204" pitchFamily="34" charset="0"/>
              <a:ea typeface="Calibri" panose="020F0502020204030204" pitchFamily="34" charset="0"/>
              <a:cs typeface="Times New Roman" panose="02020603050405020304" pitchFamily="18" charset="0"/>
            </a:endParaRPr>
          </a:p>
          <a:p>
            <a:pPr algn="just"/>
            <a:r>
              <a:rPr lang="es-MX" sz="1600" b="1" dirty="0">
                <a:latin typeface="Calibri" panose="020F0502020204030204" pitchFamily="34" charset="0"/>
                <a:ea typeface="Calibri" panose="020F0502020204030204" pitchFamily="34" charset="0"/>
                <a:cs typeface="Times New Roman" panose="02020603050405020304" pitchFamily="18" charset="0"/>
              </a:rPr>
              <a:t>FECHA:</a:t>
            </a:r>
            <a:r>
              <a:rPr lang="es-MX" sz="1600" dirty="0">
                <a:latin typeface="Calibri" panose="020F0502020204030204" pitchFamily="34" charset="0"/>
                <a:ea typeface="Calibri" panose="020F0502020204030204" pitchFamily="34" charset="0"/>
                <a:cs typeface="Times New Roman" panose="02020603050405020304" pitchFamily="18" charset="0"/>
              </a:rPr>
              <a:t> miércoles 14 de mayo del 2018</a:t>
            </a:r>
            <a:endParaRPr lang="es-EC" sz="1600" dirty="0">
              <a:latin typeface="Times New Roman" panose="02020603050405020304" pitchFamily="18" charset="0"/>
              <a:ea typeface="Times New Roman" panose="02020603050405020304" pitchFamily="18" charset="0"/>
            </a:endParaRPr>
          </a:p>
          <a:p>
            <a:pPr>
              <a:lnSpc>
                <a:spcPct val="115000"/>
              </a:lnSpc>
              <a:spcAft>
                <a:spcPts val="1000"/>
              </a:spcAft>
            </a:pPr>
            <a:r>
              <a:rPr lang="es-MX" sz="1600" b="1" dirty="0">
                <a:latin typeface="Calibri" panose="020F0502020204030204" pitchFamily="34" charset="0"/>
                <a:ea typeface="Calibri" panose="020F0502020204030204" pitchFamily="34" charset="0"/>
                <a:cs typeface="Times New Roman" panose="02020603050405020304" pitchFamily="18" charset="0"/>
              </a:rPr>
              <a:t>LUGAR: </a:t>
            </a:r>
            <a:r>
              <a:rPr lang="es-MX" sz="1600" dirty="0">
                <a:latin typeface="Calibri" panose="020F0502020204030204" pitchFamily="34" charset="0"/>
                <a:ea typeface="Calibri" panose="020F0502020204030204" pitchFamily="34" charset="0"/>
                <a:cs typeface="Times New Roman" panose="02020603050405020304" pitchFamily="18" charset="0"/>
              </a:rPr>
              <a:t>PARROQUIA LA VICTORIA </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r>
              <a:rPr lang="es-MX" sz="1600" dirty="0">
                <a:solidFill>
                  <a:srgbClr val="1D2129"/>
                </a:solidFill>
                <a:latin typeface="Helvetica" panose="020B0604020202020204" pitchFamily="34" charset="0"/>
                <a:ea typeface="Calibri" panose="020F0502020204030204" pitchFamily="34" charset="0"/>
                <a:cs typeface="Times New Roman" panose="02020603050405020304" pitchFamily="18" charset="0"/>
              </a:rPr>
              <a:t>El Consejo Cantonal de Protección de Derechos, CCPD, dictó charla de socialización de derechos a los adultos mayores de la Parroquia La Victoria beneficiarios del proyecto Por una vida saludable que se ejecuta en convenio Municipio de Salitre y Mies.</a:t>
            </a:r>
            <a:endParaRPr lang="es-EC" sz="1600" dirty="0"/>
          </a:p>
        </p:txBody>
      </p:sp>
      <p:pic>
        <p:nvPicPr>
          <p:cNvPr id="3" name="Imagen 2">
            <a:extLst>
              <a:ext uri="{FF2B5EF4-FFF2-40B4-BE49-F238E27FC236}">
                <a16:creationId xmlns:a16="http://schemas.microsoft.com/office/drawing/2014/main" id="{D996AAAC-8A31-4CB2-BB8B-AEAD81C2B5D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991001" y="3005967"/>
            <a:ext cx="6389519" cy="3137152"/>
          </a:xfrm>
          <a:prstGeom prst="rect">
            <a:avLst/>
          </a:prstGeom>
          <a:noFill/>
          <a:ln>
            <a:noFill/>
          </a:ln>
        </p:spPr>
      </p:pic>
    </p:spTree>
    <p:extLst>
      <p:ext uri="{BB962C8B-B14F-4D97-AF65-F5344CB8AC3E}">
        <p14:creationId xmlns:p14="http://schemas.microsoft.com/office/powerpoint/2010/main" val="27813924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4632" y="238990"/>
            <a:ext cx="8693727" cy="729430"/>
          </a:xfrm>
          <a:prstGeom prst="rect">
            <a:avLst/>
          </a:prstGeom>
        </p:spPr>
        <p:txBody>
          <a:bodyPr wrap="square">
            <a:spAutoFit/>
          </a:bodyPr>
          <a:lstStyle/>
          <a:p>
            <a:pPr algn="ctr">
              <a:lnSpc>
                <a:spcPct val="115000"/>
              </a:lnSpc>
              <a:spcAft>
                <a:spcPts val="1000"/>
              </a:spcAft>
            </a:pPr>
            <a:r>
              <a:rPr lang="es-MX"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VISITAS A PERSONAS ADULTAS MAYORES EN COORDINACION CON TECNICA DEL MIES-GAD</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ángulo 2"/>
          <p:cNvSpPr/>
          <p:nvPr/>
        </p:nvSpPr>
        <p:spPr>
          <a:xfrm>
            <a:off x="427759" y="1112906"/>
            <a:ext cx="8799368" cy="2131866"/>
          </a:xfrm>
          <a:prstGeom prst="rect">
            <a:avLst/>
          </a:prstGeom>
        </p:spPr>
        <p:txBody>
          <a:bodyPr wrap="square">
            <a:spAutoFit/>
          </a:bodyPr>
          <a:lstStyle/>
          <a:p>
            <a:pPr algn="just">
              <a:lnSpc>
                <a:spcPct val="115000"/>
              </a:lnSpc>
              <a:spcAft>
                <a:spcPts val="1000"/>
              </a:spcAft>
            </a:pPr>
            <a:r>
              <a:rPr lang="es-MX" dirty="0">
                <a:latin typeface="Calibri" panose="020F0502020204030204" pitchFamily="34" charset="0"/>
                <a:ea typeface="Calibri" panose="020F0502020204030204" pitchFamily="34" charset="0"/>
                <a:cs typeface="Times New Roman" panose="02020603050405020304" pitchFamily="18" charset="0"/>
              </a:rPr>
              <a:t>Se realizo visitas a personas adultas mayores del Sector Pueblo Nuevo, en coordinación con la Srta. Evelin Castro. Con la finalidad de promover que estas personas de 65 años en adelante participen del Proyecto Salitre por una vida saludable del Mies-GADMS para personas adultas mayores.</a:t>
            </a:r>
            <a:endParaRPr lang="es-ES"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s-MX" b="1" dirty="0">
                <a:latin typeface="Calibri" panose="020F0502020204030204" pitchFamily="34" charset="0"/>
                <a:ea typeface="Calibri" panose="020F0502020204030204" pitchFamily="34" charset="0"/>
                <a:cs typeface="Times New Roman" panose="02020603050405020304" pitchFamily="18" charset="0"/>
              </a:rPr>
              <a:t>Resultado: </a:t>
            </a:r>
            <a:r>
              <a:rPr lang="es-MX" dirty="0">
                <a:latin typeface="Calibri" panose="020F0502020204030204" pitchFamily="34" charset="0"/>
                <a:ea typeface="Calibri" panose="020F0502020204030204" pitchFamily="34" charset="0"/>
                <a:cs typeface="Times New Roman" panose="02020603050405020304" pitchFamily="18" charset="0"/>
              </a:rPr>
              <a:t>Se logró conversar con 15 personas aproximadamente del sector de pueblo nuevo que podrían participar en el proyecto.</a:t>
            </a:r>
            <a:endParaRPr lang="es-E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Imagen 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1678" y="3931651"/>
            <a:ext cx="2984358" cy="2594919"/>
          </a:xfrm>
          <a:prstGeom prst="rect">
            <a:avLst/>
          </a:prstGeom>
          <a:noFill/>
          <a:ln>
            <a:noFill/>
          </a:ln>
        </p:spPr>
      </p:pic>
      <p:pic>
        <p:nvPicPr>
          <p:cNvPr id="6" name="Imagen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5759" y="3931650"/>
            <a:ext cx="3066357" cy="2594919"/>
          </a:xfrm>
          <a:prstGeom prst="rect">
            <a:avLst/>
          </a:prstGeom>
          <a:noFill/>
          <a:ln>
            <a:noFill/>
          </a:ln>
        </p:spPr>
      </p:pic>
      <p:pic>
        <p:nvPicPr>
          <p:cNvPr id="7" name="Imagen 6"/>
          <p:cNvPicPr/>
          <p:nvPr/>
        </p:nvPicPr>
        <p:blipFill>
          <a:blip r:embed="rId4">
            <a:extLst>
              <a:ext uri="{28A0092B-C50C-407E-A947-70E740481C1C}">
                <a14:useLocalDpi xmlns:a14="http://schemas.microsoft.com/office/drawing/2010/main" val="0"/>
              </a:ext>
            </a:extLst>
          </a:blip>
          <a:srcRect/>
          <a:stretch>
            <a:fillRect/>
          </a:stretch>
        </p:blipFill>
        <p:spPr bwMode="auto">
          <a:xfrm>
            <a:off x="6401839" y="3931651"/>
            <a:ext cx="3324051" cy="2594919"/>
          </a:xfrm>
          <a:prstGeom prst="rect">
            <a:avLst/>
          </a:prstGeom>
          <a:noFill/>
          <a:ln>
            <a:noFill/>
          </a:ln>
        </p:spPr>
      </p:pic>
    </p:spTree>
    <p:extLst>
      <p:ext uri="{BB962C8B-B14F-4D97-AF65-F5344CB8AC3E}">
        <p14:creationId xmlns:p14="http://schemas.microsoft.com/office/powerpoint/2010/main" val="15846522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7E6809A-070F-4E8F-9E7B-2AB58C800479}"/>
              </a:ext>
            </a:extLst>
          </p:cNvPr>
          <p:cNvSpPr/>
          <p:nvPr/>
        </p:nvSpPr>
        <p:spPr>
          <a:xfrm>
            <a:off x="497150" y="402878"/>
            <a:ext cx="10022889" cy="2873928"/>
          </a:xfrm>
          <a:prstGeom prst="rect">
            <a:avLst/>
          </a:prstGeom>
        </p:spPr>
        <p:txBody>
          <a:bodyPr wrap="square">
            <a:spAutoFit/>
          </a:bodyPr>
          <a:lstStyle/>
          <a:p>
            <a:pPr algn="ctr">
              <a:spcAft>
                <a:spcPts val="0"/>
              </a:spcAft>
            </a:pPr>
            <a:r>
              <a:rPr lang="es-ES" sz="2000" b="1" dirty="0">
                <a:solidFill>
                  <a:srgbClr val="0070C0"/>
                </a:solidFill>
                <a:latin typeface="Aharoni" panose="02010803020104030203" pitchFamily="2" charset="-79"/>
                <a:ea typeface="Times New Roman" panose="02020603050405020304" pitchFamily="18" charset="0"/>
                <a:cs typeface="Times New Roman" panose="02020603050405020304" pitchFamily="18" charset="0"/>
              </a:rPr>
              <a:t>REUNION CON PERSONAL DE LA DEFENSORIA DEL PUEBLO.</a:t>
            </a:r>
          </a:p>
          <a:p>
            <a:pPr algn="ctr">
              <a:spcAft>
                <a:spcPts val="0"/>
              </a:spcAft>
            </a:pPr>
            <a:endParaRPr lang="es-ES" sz="2000" b="1" dirty="0">
              <a:solidFill>
                <a:srgbClr val="0070C0"/>
              </a:solidFill>
              <a:latin typeface="Aharoni" panose="02010803020104030203" pitchFamily="2" charset="-79"/>
              <a:ea typeface="Times New Roman" panose="02020603050405020304" pitchFamily="18" charset="0"/>
              <a:cs typeface="Times New Roman" panose="02020603050405020304" pitchFamily="18" charset="0"/>
            </a:endParaRPr>
          </a:p>
          <a:p>
            <a:pPr algn="just"/>
            <a:r>
              <a:rPr lang="es-MX" sz="1400" b="1" dirty="0">
                <a:latin typeface="Calibri" panose="020F0502020204030204" pitchFamily="34" charset="0"/>
                <a:ea typeface="Calibri" panose="020F0502020204030204" pitchFamily="34" charset="0"/>
                <a:cs typeface="Times New Roman" panose="02020603050405020304" pitchFamily="18" charset="0"/>
              </a:rPr>
              <a:t>FECHA:</a:t>
            </a:r>
            <a:r>
              <a:rPr lang="es-MX" sz="1400" dirty="0">
                <a:latin typeface="Calibri" panose="020F0502020204030204" pitchFamily="34" charset="0"/>
                <a:ea typeface="Calibri" panose="020F0502020204030204" pitchFamily="34" charset="0"/>
                <a:cs typeface="Times New Roman" panose="02020603050405020304" pitchFamily="18" charset="0"/>
              </a:rPr>
              <a:t> Jueves 14 de junio del 2018</a:t>
            </a:r>
            <a:endParaRPr lang="es-EC" sz="1400" dirty="0">
              <a:latin typeface="Times New Roman" panose="02020603050405020304" pitchFamily="18" charset="0"/>
              <a:ea typeface="Times New Roman" panose="02020603050405020304" pitchFamily="18" charset="0"/>
            </a:endParaRPr>
          </a:p>
          <a:p>
            <a:pPr>
              <a:lnSpc>
                <a:spcPct val="115000"/>
              </a:lnSpc>
              <a:spcAft>
                <a:spcPts val="1000"/>
              </a:spcAft>
            </a:pPr>
            <a:r>
              <a:rPr lang="es-MX" sz="1400" b="1" dirty="0">
                <a:latin typeface="Calibri" panose="020F0502020204030204" pitchFamily="34" charset="0"/>
                <a:ea typeface="Calibri" panose="020F0502020204030204" pitchFamily="34" charset="0"/>
                <a:cs typeface="Calibri" panose="020F0502020204030204" pitchFamily="34" charset="0"/>
              </a:rPr>
              <a:t>LUGAR: </a:t>
            </a:r>
            <a:r>
              <a:rPr lang="es-MX" sz="1400" dirty="0">
                <a:latin typeface="Calibri" panose="020F0502020204030204" pitchFamily="34" charset="0"/>
                <a:ea typeface="Calibri" panose="020F0502020204030204" pitchFamily="34" charset="0"/>
                <a:cs typeface="Calibri" panose="020F0502020204030204" pitchFamily="34" charset="0"/>
              </a:rPr>
              <a:t>OFICINA DEL CCPD </a:t>
            </a:r>
            <a:endParaRPr lang="es-EC"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750"/>
              </a:spcAft>
            </a:pPr>
            <a:r>
              <a:rPr lang="es-ES" sz="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La Secretaría Ejecutiva del Consejo Cantonal de Protección de Derechos de Salitre, recibió la visita de la </a:t>
            </a:r>
            <a:r>
              <a:rPr lang="es-ES" sz="1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Ab.Roxana</a:t>
            </a:r>
            <a:r>
              <a:rPr lang="es-ES" sz="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Rezabala Mera, Coordinadora Zonal de la Defensoría del Pueblo y el Lcdo. José Villacrés, con quienes se mantuvo una reunión de trabajo donde se revisó el proyecto de ordenanza para personas mayores.</a:t>
            </a:r>
            <a:endParaRPr lang="es-EC"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750"/>
              </a:spcAft>
            </a:pPr>
            <a:r>
              <a:rPr lang="es-ES" sz="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En esta reunión se acordó entregar nuevamente la propuesta de ordenanza para la garantía de derechos de personas adultos mayores el día 12 de julio del 20018 ante el alcalde y concejales, con la presencia de representantes de adultos mayores, representantes CCPD y delegados de la Defensoría del Pueblo.</a:t>
            </a:r>
            <a:endParaRPr lang="es-EC" sz="1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n 5">
            <a:extLst>
              <a:ext uri="{FF2B5EF4-FFF2-40B4-BE49-F238E27FC236}">
                <a16:creationId xmlns:a16="http://schemas.microsoft.com/office/drawing/2014/main" id="{FAB3C5F2-C25E-48B1-A0B1-5B7BA1D90A70}"/>
              </a:ext>
            </a:extLst>
          </p:cNvPr>
          <p:cNvPicPr/>
          <p:nvPr/>
        </p:nvPicPr>
        <p:blipFill rotWithShape="1">
          <a:blip r:embed="rId2" cstate="print">
            <a:extLst>
              <a:ext uri="{28A0092B-C50C-407E-A947-70E740481C1C}">
                <a14:useLocalDpi xmlns:a14="http://schemas.microsoft.com/office/drawing/2010/main" val="0"/>
              </a:ext>
            </a:extLst>
          </a:blip>
          <a:srcRect t="31609" r="-569"/>
          <a:stretch/>
        </p:blipFill>
        <p:spPr bwMode="auto">
          <a:xfrm>
            <a:off x="3442884" y="3511082"/>
            <a:ext cx="5430520" cy="276987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158315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28600" y="303844"/>
            <a:ext cx="9299864" cy="923330"/>
          </a:xfrm>
          <a:prstGeom prst="rect">
            <a:avLst/>
          </a:prstGeom>
        </p:spPr>
        <p:txBody>
          <a:bodyPr wrap="square">
            <a:spAutoFit/>
          </a:bodyPr>
          <a:lstStyle/>
          <a:p>
            <a:pPr algn="just">
              <a:spcAft>
                <a:spcPts val="0"/>
              </a:spcAft>
            </a:pPr>
            <a:r>
              <a:rPr lang="es-ES" dirty="0">
                <a:solidFill>
                  <a:srgbClr val="1D2129"/>
                </a:solidFill>
                <a:latin typeface="Helvetica" panose="020B0604020202020204" pitchFamily="34" charset="0"/>
                <a:ea typeface="Times New Roman" panose="02020603050405020304" pitchFamily="18" charset="0"/>
                <a:cs typeface="Times New Roman" panose="02020603050405020304" pitchFamily="18" charset="0"/>
              </a:rPr>
              <a:t>El Consejo Cantonal de Protección de Derechos CCPD a través de su Secretaría Ejecutiva, socializa propuesta de ordenanza para personas adultas mayores para el ejercicio de derechos y garantías de sus derechos.</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5" name="Imagen 4" descr="La imagen puede contener: 2 personas, personas sentadas"/>
          <p:cNvPicPr/>
          <p:nvPr/>
        </p:nvPicPr>
        <p:blipFill>
          <a:blip r:embed="rId2">
            <a:extLst>
              <a:ext uri="{28A0092B-C50C-407E-A947-70E740481C1C}">
                <a14:useLocalDpi xmlns:a14="http://schemas.microsoft.com/office/drawing/2010/main" val="0"/>
              </a:ext>
            </a:extLst>
          </a:blip>
          <a:srcRect/>
          <a:stretch>
            <a:fillRect/>
          </a:stretch>
        </p:blipFill>
        <p:spPr bwMode="auto">
          <a:xfrm>
            <a:off x="1265844" y="1743826"/>
            <a:ext cx="6776720" cy="4127038"/>
          </a:xfrm>
          <a:prstGeom prst="rect">
            <a:avLst/>
          </a:prstGeom>
          <a:noFill/>
          <a:ln>
            <a:noFill/>
          </a:ln>
        </p:spPr>
      </p:pic>
    </p:spTree>
    <p:extLst>
      <p:ext uri="{BB962C8B-B14F-4D97-AF65-F5344CB8AC3E}">
        <p14:creationId xmlns:p14="http://schemas.microsoft.com/office/powerpoint/2010/main" val="30579745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24690" y="234706"/>
            <a:ext cx="9933709" cy="1366528"/>
          </a:xfrm>
          <a:prstGeom prst="rect">
            <a:avLst/>
          </a:prstGeom>
        </p:spPr>
        <p:txBody>
          <a:bodyPr wrap="square">
            <a:spAutoFit/>
          </a:bodyPr>
          <a:lstStyle/>
          <a:p>
            <a:pPr algn="just">
              <a:lnSpc>
                <a:spcPct val="115000"/>
              </a:lnSpc>
              <a:spcAft>
                <a:spcPts val="1000"/>
              </a:spcAft>
            </a:pPr>
            <a:r>
              <a:rPr lang="es-MX" dirty="0">
                <a:solidFill>
                  <a:srgbClr val="1D2129"/>
                </a:solidFill>
                <a:latin typeface="Helvetica" panose="020B0604020202020204" pitchFamily="34" charset="0"/>
                <a:ea typeface="Calibri" panose="020F0502020204030204" pitchFamily="34" charset="0"/>
                <a:cs typeface="Times New Roman" panose="02020603050405020304" pitchFamily="18" charset="0"/>
              </a:rPr>
              <a:t>El Consejo Cantonal de Protección de Derechos, CCPD, socializó el Proyecto de Ordenanza para adultos mayores; esto se realizó en la Parroquia La Victoria a los beneficiarios del proyecto Por una vida saludable que se ejecuta en convenio Municipio de Salitre y Mies.</a:t>
            </a:r>
            <a:br>
              <a:rPr lang="es-MX" dirty="0">
                <a:solidFill>
                  <a:srgbClr val="1D2129"/>
                </a:solidFill>
                <a:latin typeface="Helvetica" panose="020B0604020202020204" pitchFamily="34" charset="0"/>
                <a:ea typeface="Calibri" panose="020F0502020204030204" pitchFamily="34" charset="0"/>
                <a:cs typeface="Times New Roman" panose="02020603050405020304" pitchFamily="18" charset="0"/>
              </a:rPr>
            </a:br>
            <a:endParaRPr lang="es-E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n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13264" y="1954530"/>
            <a:ext cx="5848696" cy="4217670"/>
          </a:xfrm>
          <a:prstGeom prst="rect">
            <a:avLst/>
          </a:prstGeom>
          <a:noFill/>
          <a:ln>
            <a:noFill/>
          </a:ln>
        </p:spPr>
      </p:pic>
    </p:spTree>
    <p:extLst>
      <p:ext uri="{BB962C8B-B14F-4D97-AF65-F5344CB8AC3E}">
        <p14:creationId xmlns:p14="http://schemas.microsoft.com/office/powerpoint/2010/main" val="25491086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192963"/>
            <a:ext cx="8672946" cy="646331"/>
          </a:xfrm>
          <a:prstGeom prst="rect">
            <a:avLst/>
          </a:prstGeom>
        </p:spPr>
        <p:txBody>
          <a:bodyPr wrap="square">
            <a:spAutoFit/>
          </a:bodyPr>
          <a:lstStyle/>
          <a:p>
            <a:pPr algn="ctr">
              <a:spcAft>
                <a:spcPts val="0"/>
              </a:spcAft>
            </a:pPr>
            <a:r>
              <a:rPr lang="es-ES" b="1" dirty="0">
                <a:solidFill>
                  <a:srgbClr val="0070C0"/>
                </a:solidFill>
                <a:latin typeface="Aharoni" panose="02010803020104030203" pitchFamily="2" charset="-79"/>
                <a:ea typeface="Times New Roman" panose="02020603050405020304" pitchFamily="18" charset="0"/>
                <a:cs typeface="Times New Roman" panose="02020603050405020304" pitchFamily="18" charset="0"/>
              </a:rPr>
              <a:t> </a:t>
            </a:r>
            <a:endParaRPr lang="es-ES" sz="1100" dirty="0">
              <a:latin typeface="Calibri" panose="020F0502020204030204" pitchFamily="34" charset="0"/>
              <a:ea typeface="Times New Roman" panose="02020603050405020304" pitchFamily="18" charset="0"/>
              <a:cs typeface="Times New Roman" panose="02020603050405020304" pitchFamily="18" charset="0"/>
            </a:endParaRPr>
          </a:p>
          <a:p>
            <a:pPr algn="ctr">
              <a:spcAft>
                <a:spcPts val="0"/>
              </a:spcAft>
            </a:pPr>
            <a:r>
              <a:rPr lang="es-ES" b="1" dirty="0">
                <a:solidFill>
                  <a:srgbClr val="0070C0"/>
                </a:solidFill>
                <a:latin typeface="Aharoni" panose="02010803020104030203" pitchFamily="2" charset="-79"/>
                <a:ea typeface="Times New Roman" panose="02020603050405020304" pitchFamily="18" charset="0"/>
                <a:cs typeface="Times New Roman" panose="02020603050405020304" pitchFamily="18" charset="0"/>
              </a:rPr>
              <a:t>ENTREGA DE PROPUESTA DE ORDENANZADA – ADULTOS MAYORES</a:t>
            </a:r>
            <a:endParaRPr lang="es-ES"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Rectángulo 4"/>
          <p:cNvSpPr/>
          <p:nvPr/>
        </p:nvSpPr>
        <p:spPr>
          <a:xfrm>
            <a:off x="238990" y="1059158"/>
            <a:ext cx="9455727" cy="1704824"/>
          </a:xfrm>
          <a:prstGeom prst="rect">
            <a:avLst/>
          </a:prstGeom>
        </p:spPr>
        <p:txBody>
          <a:bodyPr wrap="square">
            <a:spAutoFit/>
          </a:bodyPr>
          <a:lstStyle/>
          <a:p>
            <a:pPr algn="just">
              <a:lnSpc>
                <a:spcPct val="115000"/>
              </a:lnSpc>
              <a:spcAft>
                <a:spcPts val="1000"/>
              </a:spcAft>
            </a:pPr>
            <a:r>
              <a:rPr lang="es-MX" dirty="0">
                <a:solidFill>
                  <a:srgbClr val="1D2129"/>
                </a:solidFill>
                <a:latin typeface="Helvetica" panose="020B0604020202020204" pitchFamily="34" charset="0"/>
                <a:ea typeface="Calibri" panose="020F0502020204030204" pitchFamily="34" charset="0"/>
                <a:cs typeface="Times New Roman" panose="02020603050405020304" pitchFamily="18" charset="0"/>
              </a:rPr>
              <a:t>Entrega del proyecto de ordenanza para el Buen Vivir y Regulaciones de Tarifas e impuestos de las personas adultas mayores del Cantón Salitre por parte de representantes de adultos mayores y el Secretario Ejecutivo del Consejo Cantonal de Protección de Derechos; este proyecto tiene como objetivo conseguir el respeto de todos los derechos de este grupo vulnerable de la población.</a:t>
            </a:r>
            <a:endParaRPr lang="es-E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n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1573" y="2763982"/>
            <a:ext cx="4935681" cy="3595254"/>
          </a:xfrm>
          <a:prstGeom prst="rect">
            <a:avLst/>
          </a:prstGeom>
          <a:noFill/>
          <a:ln>
            <a:noFill/>
          </a:ln>
        </p:spPr>
      </p:pic>
    </p:spTree>
    <p:extLst>
      <p:ext uri="{BB962C8B-B14F-4D97-AF65-F5344CB8AC3E}">
        <p14:creationId xmlns:p14="http://schemas.microsoft.com/office/powerpoint/2010/main" val="9219697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36418" y="237944"/>
            <a:ext cx="7813964" cy="646331"/>
          </a:xfrm>
          <a:prstGeom prst="rect">
            <a:avLst/>
          </a:prstGeom>
        </p:spPr>
        <p:txBody>
          <a:bodyPr wrap="square">
            <a:spAutoFit/>
          </a:bodyPr>
          <a:lstStyle/>
          <a:p>
            <a:pPr algn="ctr"/>
            <a:r>
              <a:rPr lang="es-MX" b="1" dirty="0">
                <a:solidFill>
                  <a:srgbClr val="2E74B5"/>
                </a:solidFill>
                <a:latin typeface="Calibri" panose="020F0502020204030204" pitchFamily="34" charset="0"/>
                <a:ea typeface="Calibri" panose="020F0502020204030204" pitchFamily="34" charset="0"/>
                <a:cs typeface="Times New Roman" panose="02020603050405020304" pitchFamily="18" charset="0"/>
              </a:rPr>
              <a:t>SOCIALIZACION DE LAS OBJECIONES DEL EJECUTIVO AL PROYECTO DE LEY DE ADULTOS MAYORES</a:t>
            </a:r>
            <a:endParaRPr lang="es-ES" sz="1600" dirty="0">
              <a:effectLst/>
              <a:latin typeface="Times New Roman" panose="02020603050405020304" pitchFamily="18" charset="0"/>
              <a:ea typeface="Times New Roman" panose="02020603050405020304" pitchFamily="18" charset="0"/>
            </a:endParaRPr>
          </a:p>
        </p:txBody>
      </p:sp>
      <p:sp>
        <p:nvSpPr>
          <p:cNvPr id="5" name="Rectángulo 4"/>
          <p:cNvSpPr/>
          <p:nvPr/>
        </p:nvSpPr>
        <p:spPr>
          <a:xfrm>
            <a:off x="0" y="884275"/>
            <a:ext cx="9653155" cy="1366528"/>
          </a:xfrm>
          <a:prstGeom prst="rect">
            <a:avLst/>
          </a:prstGeom>
        </p:spPr>
        <p:txBody>
          <a:bodyPr wrap="square">
            <a:spAutoFit/>
          </a:bodyPr>
          <a:lstStyle/>
          <a:p>
            <a:pPr algn="just">
              <a:lnSpc>
                <a:spcPct val="115000"/>
              </a:lnSpc>
              <a:spcAft>
                <a:spcPts val="0"/>
              </a:spcAft>
            </a:pPr>
            <a:r>
              <a:rPr lang="es-MX"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La Ab. Lilia Rizzo, Técnica Nacional del CNII realizó la socialización de las objeciones que hizo el ejecutivo al Proyecto de Adultos Mayores. Esta actividad fue coordinada por el CCPD y estuvo dirigida a personas adultas mayores que participan en el Proyecto Muévete Salitre por una vida Sana del GADMS-MIES</a:t>
            </a:r>
            <a:endParaRPr lang="es-E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n 5"/>
          <p:cNvPicPr/>
          <p:nvPr/>
        </p:nvPicPr>
        <p:blipFill>
          <a:blip r:embed="rId2">
            <a:extLst>
              <a:ext uri="{28A0092B-C50C-407E-A947-70E740481C1C}">
                <a14:useLocalDpi xmlns:a14="http://schemas.microsoft.com/office/drawing/2010/main" val="0"/>
              </a:ext>
            </a:extLst>
          </a:blip>
          <a:srcRect/>
          <a:stretch>
            <a:fillRect/>
          </a:stretch>
        </p:blipFill>
        <p:spPr bwMode="auto">
          <a:xfrm>
            <a:off x="481330" y="2324273"/>
            <a:ext cx="4630997" cy="2767272"/>
          </a:xfrm>
          <a:prstGeom prst="rect">
            <a:avLst/>
          </a:prstGeom>
          <a:noFill/>
          <a:ln>
            <a:noFill/>
          </a:ln>
        </p:spPr>
      </p:pic>
      <p:pic>
        <p:nvPicPr>
          <p:cNvPr id="7" name="Imagen 6"/>
          <p:cNvPicPr/>
          <p:nvPr/>
        </p:nvPicPr>
        <p:blipFill>
          <a:blip r:embed="rId3">
            <a:extLst>
              <a:ext uri="{28A0092B-C50C-407E-A947-70E740481C1C}">
                <a14:useLocalDpi xmlns:a14="http://schemas.microsoft.com/office/drawing/2010/main" val="0"/>
              </a:ext>
            </a:extLst>
          </a:blip>
          <a:srcRect/>
          <a:stretch>
            <a:fillRect/>
          </a:stretch>
        </p:blipFill>
        <p:spPr bwMode="auto">
          <a:xfrm>
            <a:off x="5361708" y="3352973"/>
            <a:ext cx="4608483" cy="2808836"/>
          </a:xfrm>
          <a:prstGeom prst="rect">
            <a:avLst/>
          </a:prstGeom>
          <a:noFill/>
          <a:ln>
            <a:noFill/>
          </a:ln>
        </p:spPr>
      </p:pic>
    </p:spTree>
    <p:extLst>
      <p:ext uri="{BB962C8B-B14F-4D97-AF65-F5344CB8AC3E}">
        <p14:creationId xmlns:p14="http://schemas.microsoft.com/office/powerpoint/2010/main" val="2106470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52317" y="980728"/>
            <a:ext cx="8229600" cy="1143000"/>
          </a:xfrm>
        </p:spPr>
        <p:txBody>
          <a:bodyPr>
            <a:normAutofit/>
          </a:bodyPr>
          <a:lstStyle/>
          <a:p>
            <a:r>
              <a:rPr lang="es-MX" sz="3200" dirty="0"/>
              <a:t>REFERENCIA LEGAL DE LA RENDICION DE CUENTAS</a:t>
            </a:r>
          </a:p>
        </p:txBody>
      </p:sp>
      <p:sp>
        <p:nvSpPr>
          <p:cNvPr id="4" name="3 CuadroTexto"/>
          <p:cNvSpPr txBox="1"/>
          <p:nvPr/>
        </p:nvSpPr>
        <p:spPr>
          <a:xfrm>
            <a:off x="2145013" y="2636913"/>
            <a:ext cx="8136904" cy="1770293"/>
          </a:xfrm>
          <a:prstGeom prst="rect">
            <a:avLst/>
          </a:prstGeom>
          <a:noFill/>
        </p:spPr>
        <p:txBody>
          <a:bodyPr wrap="square" rtlCol="0">
            <a:spAutoFit/>
          </a:bodyPr>
          <a:lstStyle/>
          <a:p>
            <a:pPr algn="just" defTabSz="914400">
              <a:lnSpc>
                <a:spcPct val="115000"/>
              </a:lnSpc>
              <a:spcAft>
                <a:spcPts val="1000"/>
              </a:spcAft>
            </a:pPr>
            <a:r>
              <a:rPr lang="es-ES" sz="1600" dirty="0">
                <a:solidFill>
                  <a:prstClr val="black"/>
                </a:solidFill>
                <a:latin typeface="Arial Unicode MS" pitchFamily="34" charset="-128"/>
                <a:ea typeface="Arial Unicode MS" pitchFamily="34" charset="-128"/>
                <a:cs typeface="Arial Unicode MS" pitchFamily="34" charset="-128"/>
              </a:rPr>
              <a:t>Art. 88 de Ley Orgánica de Participación Ciudadana que establece.- Las ciudadana y ciudadanos, en forma individual y colectiva, comunas, pueblos y nacionalidades indígenas, pueblo afroecuatoriano y montubio y demás formas licitas de organización, podrán solicitar una vez al año la rendición de cuentas de las instituciones publicas o privadas que presten servicios públicos, manejen recursos públicos o desarrollen actividades de interés publico.</a:t>
            </a:r>
            <a:endParaRPr lang="es-ES" sz="1400" dirty="0">
              <a:solidFill>
                <a:prstClr val="black"/>
              </a:solidFill>
              <a:latin typeface="Arial Unicode MS" pitchFamily="34" charset="-128"/>
              <a:ea typeface="Arial Unicode MS" pitchFamily="34" charset="-128"/>
              <a:cs typeface="Arial Unicode MS" pitchFamily="34" charset="-128"/>
            </a:endParaRPr>
          </a:p>
        </p:txBody>
      </p:sp>
      <p:sp>
        <p:nvSpPr>
          <p:cNvPr id="5" name="1 Título"/>
          <p:cNvSpPr txBox="1">
            <a:spLocks/>
          </p:cNvSpPr>
          <p:nvPr/>
        </p:nvSpPr>
        <p:spPr>
          <a:xfrm>
            <a:off x="2133188" y="4797152"/>
            <a:ext cx="8229600" cy="10801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s-ES" sz="1600" dirty="0">
                <a:solidFill>
                  <a:prstClr val="black"/>
                </a:solidFill>
                <a:latin typeface="Arial Unicode MS" pitchFamily="34" charset="-128"/>
                <a:ea typeface="Arial Unicode MS" pitchFamily="34" charset="-128"/>
                <a:cs typeface="Arial Unicode MS" pitchFamily="34" charset="-128"/>
              </a:rPr>
              <a:t>Con estos antecedentes presentamos nuestro Informe Rendición de Cuentas del Consejo Cantonal de Protección de Derechos de Salitre del periodo enero del 2018 a diciembre del 2018</a:t>
            </a:r>
          </a:p>
        </p:txBody>
      </p:sp>
    </p:spTree>
    <p:extLst>
      <p:ext uri="{BB962C8B-B14F-4D97-AF65-F5344CB8AC3E}">
        <p14:creationId xmlns:p14="http://schemas.microsoft.com/office/powerpoint/2010/main" val="11235215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24691" y="283619"/>
            <a:ext cx="8842664" cy="1437317"/>
          </a:xfrm>
          <a:prstGeom prst="rect">
            <a:avLst/>
          </a:prstGeom>
        </p:spPr>
        <p:txBody>
          <a:bodyPr wrap="square">
            <a:spAutoFit/>
          </a:bodyPr>
          <a:lstStyle/>
          <a:p>
            <a:pPr algn="ctr">
              <a:lnSpc>
                <a:spcPct val="115000"/>
              </a:lnSpc>
              <a:spcAft>
                <a:spcPts val="0"/>
              </a:spcAft>
            </a:pPr>
            <a:r>
              <a:rPr lang="es-MX" sz="2000" b="1" dirty="0">
                <a:solidFill>
                  <a:srgbClr val="4472C4"/>
                </a:solidFill>
                <a:latin typeface="Calibri" panose="020F0502020204030204" pitchFamily="34" charset="0"/>
                <a:ea typeface="Times New Roman" panose="02020603050405020304" pitchFamily="18" charset="0"/>
                <a:cs typeface="Times New Roman" panose="02020603050405020304" pitchFamily="18" charset="0"/>
              </a:rPr>
              <a:t>CHARLA DE BUEN TRATO AL ADULTO MAYOR </a:t>
            </a:r>
            <a:endParaRPr lang="es-ES"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s-MX" sz="2000" b="1" dirty="0">
                <a:solidFill>
                  <a:srgbClr val="4472C4"/>
                </a:solidFill>
                <a:latin typeface="Calibri" panose="020F0502020204030204" pitchFamily="34" charset="0"/>
                <a:ea typeface="Times New Roman" panose="02020603050405020304" pitchFamily="18" charset="0"/>
                <a:cs typeface="Times New Roman" panose="02020603050405020304" pitchFamily="18" charset="0"/>
              </a:rPr>
              <a:t> </a:t>
            </a:r>
            <a:endParaRPr lang="es-ES"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s-MX" b="1" dirty="0">
                <a:latin typeface="Calibri" panose="020F0502020204030204" pitchFamily="34" charset="0"/>
                <a:ea typeface="Times New Roman" panose="02020603050405020304" pitchFamily="18" charset="0"/>
                <a:cs typeface="Times New Roman" panose="02020603050405020304" pitchFamily="18" charset="0"/>
              </a:rPr>
              <a:t>Se dicto charla de reflexión en el buen trato al adulto mayor a los abuelitos de los niños y niñas que asisten al CDI Mis queridos Angelitos de la Coop. Virgen del Carmen de Salitre.</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n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65961" y="1897581"/>
            <a:ext cx="5557058" cy="3879764"/>
          </a:xfrm>
          <a:prstGeom prst="rect">
            <a:avLst/>
          </a:prstGeom>
          <a:noFill/>
          <a:ln>
            <a:noFill/>
          </a:ln>
        </p:spPr>
      </p:pic>
    </p:spTree>
    <p:extLst>
      <p:ext uri="{BB962C8B-B14F-4D97-AF65-F5344CB8AC3E}">
        <p14:creationId xmlns:p14="http://schemas.microsoft.com/office/powerpoint/2010/main" val="31394331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005446" y="1567991"/>
            <a:ext cx="7107382" cy="923330"/>
          </a:xfrm>
          <a:prstGeom prst="rect">
            <a:avLst/>
          </a:prstGeom>
        </p:spPr>
        <p:txBody>
          <a:bodyPr wrap="square">
            <a:spAutoFit/>
          </a:bodyPr>
          <a:lstStyle/>
          <a:p>
            <a:pPr algn="just"/>
            <a:r>
              <a:rPr lang="es-MX" b="1" dirty="0">
                <a:latin typeface="Times New Roman" panose="02020603050405020304" pitchFamily="18" charset="0"/>
                <a:ea typeface="Times New Roman" panose="02020603050405020304" pitchFamily="18" charset="0"/>
              </a:rPr>
              <a:t>RESOLUCIÓN TERCERA: </a:t>
            </a:r>
            <a:r>
              <a:rPr lang="es-MX" dirty="0">
                <a:latin typeface="Times New Roman" panose="02020603050405020304" pitchFamily="18" charset="0"/>
                <a:ea typeface="Times New Roman" panose="02020603050405020304" pitchFamily="18" charset="0"/>
              </a:rPr>
              <a:t>Socializar Proyecto de Ordenanza para el Buen Vivir y Regulaciones de Tarifas e Impuestos de las Personas Adultas Mayores del Cantón Salitre. </a:t>
            </a:r>
            <a:endParaRPr lang="es-ES" dirty="0">
              <a:latin typeface="Times New Roman" panose="02020603050405020304" pitchFamily="18" charset="0"/>
              <a:ea typeface="Times New Roman" panose="02020603050405020304" pitchFamily="18" charset="0"/>
            </a:endParaRPr>
          </a:p>
        </p:txBody>
      </p:sp>
      <p:sp>
        <p:nvSpPr>
          <p:cNvPr id="5" name="Rectángulo 4"/>
          <p:cNvSpPr/>
          <p:nvPr/>
        </p:nvSpPr>
        <p:spPr>
          <a:xfrm>
            <a:off x="249382" y="1997267"/>
            <a:ext cx="1870364" cy="523220"/>
          </a:xfrm>
          <a:prstGeom prst="rect">
            <a:avLst/>
          </a:prstGeom>
        </p:spPr>
        <p:txBody>
          <a:bodyPr wrap="square">
            <a:spAutoFit/>
          </a:bodyPr>
          <a:lstStyle/>
          <a:p>
            <a:pPr algn="ctr">
              <a:spcAft>
                <a:spcPts val="0"/>
              </a:spcAft>
            </a:pPr>
            <a:r>
              <a:rPr lang="es-ES" sz="2800" b="1" dirty="0">
                <a:solidFill>
                  <a:srgbClr val="0070C0"/>
                </a:solidFill>
                <a:latin typeface="Aharoni" panose="02010803020104030203" pitchFamily="2" charset="-79"/>
                <a:ea typeface="Times New Roman" panose="02020603050405020304" pitchFamily="18" charset="0"/>
                <a:cs typeface="Times New Roman" panose="02020603050405020304" pitchFamily="18" charset="0"/>
              </a:rPr>
              <a:t>JUNIO:</a:t>
            </a:r>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64831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512617" y="331462"/>
            <a:ext cx="7290955" cy="646331"/>
          </a:xfrm>
          <a:prstGeom prst="rect">
            <a:avLst/>
          </a:prstGeom>
        </p:spPr>
        <p:txBody>
          <a:bodyPr wrap="square">
            <a:spAutoFit/>
          </a:bodyPr>
          <a:lstStyle/>
          <a:p>
            <a:pPr algn="ctr">
              <a:spcAft>
                <a:spcPts val="0"/>
              </a:spcAft>
            </a:pPr>
            <a:r>
              <a:rPr lang="es-ES" b="1" dirty="0">
                <a:solidFill>
                  <a:srgbClr val="0070C0"/>
                </a:solidFill>
                <a:latin typeface="Aharoni" panose="02010803020104030203" pitchFamily="2" charset="-79"/>
                <a:ea typeface="Times New Roman" panose="02020603050405020304" pitchFamily="18" charset="0"/>
                <a:cs typeface="Times New Roman" panose="02020603050405020304" pitchFamily="18" charset="0"/>
              </a:rPr>
              <a:t>SOCIALIZACION DE DERECHOS DE PERSONAS O GRUPOS DE ATENCION PRIORITARIA</a:t>
            </a:r>
            <a:endParaRPr lang="es-ES"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Rectángulo 4"/>
          <p:cNvSpPr/>
          <p:nvPr/>
        </p:nvSpPr>
        <p:spPr>
          <a:xfrm>
            <a:off x="135081" y="1159340"/>
            <a:ext cx="9580419" cy="729430"/>
          </a:xfrm>
          <a:prstGeom prst="rect">
            <a:avLst/>
          </a:prstGeom>
        </p:spPr>
        <p:txBody>
          <a:bodyPr wrap="square">
            <a:spAutoFit/>
          </a:bodyPr>
          <a:lstStyle/>
          <a:p>
            <a:pPr algn="just">
              <a:lnSpc>
                <a:spcPct val="115000"/>
              </a:lnSpc>
              <a:spcAft>
                <a:spcPts val="750"/>
              </a:spcAft>
            </a:pPr>
            <a:r>
              <a:rPr lang="es-ES" dirty="0">
                <a:solidFill>
                  <a:srgbClr val="000000"/>
                </a:solidFill>
                <a:latin typeface="Calibri" panose="020F0502020204030204" pitchFamily="34" charset="0"/>
                <a:ea typeface="Times New Roman" panose="02020603050405020304" pitchFamily="18" charset="0"/>
                <a:cs typeface="Calibri" panose="020F0502020204030204" pitchFamily="34" charset="0"/>
              </a:rPr>
              <a:t>La Secretaría Ejecutiva del Consejo Cantonal de Protección de Derechos de Salitre, socializó a las madres y padres de familia los derechos de personas o grupos de atención prioritaria.</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n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5616" y="2070317"/>
            <a:ext cx="6932584" cy="3946019"/>
          </a:xfrm>
          <a:prstGeom prst="rect">
            <a:avLst/>
          </a:prstGeom>
          <a:noFill/>
          <a:ln>
            <a:noFill/>
          </a:ln>
        </p:spPr>
      </p:pic>
    </p:spTree>
    <p:extLst>
      <p:ext uri="{BB962C8B-B14F-4D97-AF65-F5344CB8AC3E}">
        <p14:creationId xmlns:p14="http://schemas.microsoft.com/office/powerpoint/2010/main" val="6679308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301FFC-8715-4452-AA83-0E356BF4A71F}"/>
              </a:ext>
            </a:extLst>
          </p:cNvPr>
          <p:cNvSpPr>
            <a:spLocks noGrp="1"/>
          </p:cNvSpPr>
          <p:nvPr>
            <p:ph type="title"/>
          </p:nvPr>
        </p:nvSpPr>
        <p:spPr>
          <a:xfrm>
            <a:off x="996930" y="2108200"/>
            <a:ext cx="8596668" cy="1320800"/>
          </a:xfrm>
        </p:spPr>
        <p:txBody>
          <a:bodyPr/>
          <a:lstStyle/>
          <a:p>
            <a:pPr algn="ctr"/>
            <a:r>
              <a:rPr lang="es-EC" dirty="0"/>
              <a:t>ACTIVIDADES RELACIONADES A GRUPOS DE GENERO</a:t>
            </a:r>
          </a:p>
        </p:txBody>
      </p:sp>
    </p:spTree>
    <p:extLst>
      <p:ext uri="{BB962C8B-B14F-4D97-AF65-F5344CB8AC3E}">
        <p14:creationId xmlns:p14="http://schemas.microsoft.com/office/powerpoint/2010/main" val="31829585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782781" y="269116"/>
            <a:ext cx="8371609" cy="646331"/>
          </a:xfrm>
          <a:prstGeom prst="rect">
            <a:avLst/>
          </a:prstGeom>
        </p:spPr>
        <p:txBody>
          <a:bodyPr wrap="square">
            <a:spAutoFit/>
          </a:bodyPr>
          <a:lstStyle/>
          <a:p>
            <a:pPr algn="ctr">
              <a:spcAft>
                <a:spcPts val="0"/>
              </a:spcAft>
            </a:pPr>
            <a:r>
              <a:rPr lang="es-ES" b="1" dirty="0">
                <a:solidFill>
                  <a:srgbClr val="0070C0"/>
                </a:solidFill>
                <a:latin typeface="Aharoni" panose="02010803020104030203" pitchFamily="2" charset="-79"/>
                <a:ea typeface="Times New Roman" panose="02020603050405020304" pitchFamily="18" charset="0"/>
                <a:cs typeface="Times New Roman" panose="02020603050405020304" pitchFamily="18" charset="0"/>
              </a:rPr>
              <a:t>CHARLA SOBRE EL PROCESO A SEGUIR EN CASOS DE VIOLENCIA INTRAFAMILIAR</a:t>
            </a:r>
            <a:endParaRPr lang="es-ES"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8" name="Rectángulo 7"/>
          <p:cNvSpPr/>
          <p:nvPr/>
        </p:nvSpPr>
        <p:spPr>
          <a:xfrm>
            <a:off x="261503" y="915447"/>
            <a:ext cx="9414163" cy="923330"/>
          </a:xfrm>
          <a:prstGeom prst="rect">
            <a:avLst/>
          </a:prstGeom>
        </p:spPr>
        <p:txBody>
          <a:bodyPr wrap="square">
            <a:spAutoFit/>
          </a:bodyPr>
          <a:lstStyle/>
          <a:p>
            <a:r>
              <a:rPr lang="es-EC" dirty="0">
                <a:solidFill>
                  <a:srgbClr val="000000"/>
                </a:solidFill>
                <a:latin typeface="Cambria" panose="02040503050406030204" pitchFamily="18" charset="0"/>
                <a:ea typeface="Times New Roman" panose="02020603050405020304" pitchFamily="18" charset="0"/>
                <a:cs typeface="Aharoni" panose="02010803020104030203" pitchFamily="2" charset="-79"/>
              </a:rPr>
              <a:t>Se dictó Charla de Prevención y Ruta a seguir en casos de violencia intrafamiliar, a las madres de familia que pertenecen al Centro de Desarrollo Infantil “Mis queridos Angelitos, ubicado en la </a:t>
            </a:r>
            <a:r>
              <a:rPr lang="es-EC" dirty="0" err="1">
                <a:solidFill>
                  <a:srgbClr val="000000"/>
                </a:solidFill>
                <a:latin typeface="Cambria" panose="02040503050406030204" pitchFamily="18" charset="0"/>
                <a:ea typeface="Times New Roman" panose="02020603050405020304" pitchFamily="18" charset="0"/>
                <a:cs typeface="Aharoni" panose="02010803020104030203" pitchFamily="2" charset="-79"/>
              </a:rPr>
              <a:t>Coop</a:t>
            </a:r>
            <a:r>
              <a:rPr lang="es-EC" dirty="0">
                <a:solidFill>
                  <a:srgbClr val="000000"/>
                </a:solidFill>
                <a:latin typeface="Cambria" panose="02040503050406030204" pitchFamily="18" charset="0"/>
                <a:ea typeface="Times New Roman" panose="02020603050405020304" pitchFamily="18" charset="0"/>
                <a:cs typeface="Aharoni" panose="02010803020104030203" pitchFamily="2" charset="-79"/>
              </a:rPr>
              <a:t>.  De Vivienda Virgen del Carmen de la Cabecera Cantonal de Salitre.</a:t>
            </a:r>
            <a:endParaRPr lang="es-ES" dirty="0"/>
          </a:p>
        </p:txBody>
      </p:sp>
      <p:pic>
        <p:nvPicPr>
          <p:cNvPr id="11" name="Imagen 10"/>
          <p:cNvPicPr/>
          <p:nvPr/>
        </p:nvPicPr>
        <p:blipFill rotWithShape="1">
          <a:blip r:embed="rId2">
            <a:extLst>
              <a:ext uri="{28A0092B-C50C-407E-A947-70E740481C1C}">
                <a14:useLocalDpi xmlns:a14="http://schemas.microsoft.com/office/drawing/2010/main" val="0"/>
              </a:ext>
            </a:extLst>
          </a:blip>
          <a:srcRect t="19252" r="-7"/>
          <a:stretch/>
        </p:blipFill>
        <p:spPr bwMode="auto">
          <a:xfrm>
            <a:off x="534006" y="2293620"/>
            <a:ext cx="4256203" cy="2808316"/>
          </a:xfrm>
          <a:prstGeom prst="rect">
            <a:avLst/>
          </a:prstGeom>
          <a:noFill/>
          <a:ln>
            <a:noFill/>
          </a:ln>
          <a:extLst>
            <a:ext uri="{53640926-AAD7-44D8-BBD7-CCE9431645EC}">
              <a14:shadowObscured xmlns:a14="http://schemas.microsoft.com/office/drawing/2010/main"/>
            </a:ext>
          </a:extLst>
        </p:spPr>
      </p:pic>
      <p:pic>
        <p:nvPicPr>
          <p:cNvPr id="12" name="Imagen 11"/>
          <p:cNvPicPr/>
          <p:nvPr/>
        </p:nvPicPr>
        <p:blipFill rotWithShape="1">
          <a:blip r:embed="rId3">
            <a:extLst>
              <a:ext uri="{28A0092B-C50C-407E-A947-70E740481C1C}">
                <a14:useLocalDpi xmlns:a14="http://schemas.microsoft.com/office/drawing/2010/main" val="0"/>
              </a:ext>
            </a:extLst>
          </a:blip>
          <a:srcRect l="1" t="22788" r="1327" b="3928"/>
          <a:stretch/>
        </p:blipFill>
        <p:spPr bwMode="auto">
          <a:xfrm>
            <a:off x="5581678" y="2293620"/>
            <a:ext cx="4424768" cy="280831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215701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13063" y="424982"/>
            <a:ext cx="8728364" cy="646331"/>
          </a:xfrm>
          <a:prstGeom prst="rect">
            <a:avLst/>
          </a:prstGeom>
        </p:spPr>
        <p:txBody>
          <a:bodyPr wrap="square">
            <a:spAutoFit/>
          </a:bodyPr>
          <a:lstStyle/>
          <a:p>
            <a:pPr algn="ctr">
              <a:spcAft>
                <a:spcPts val="0"/>
              </a:spcAft>
            </a:pPr>
            <a:r>
              <a:rPr lang="es-ES" b="1" dirty="0">
                <a:solidFill>
                  <a:srgbClr val="0070C0"/>
                </a:solidFill>
                <a:latin typeface="Aharoni" panose="02010803020104030203" pitchFamily="2" charset="-79"/>
                <a:ea typeface="Times New Roman" panose="02020603050405020304" pitchFamily="18" charset="0"/>
                <a:cs typeface="Times New Roman" panose="02020603050405020304" pitchFamily="18" charset="0"/>
              </a:rPr>
              <a:t>CHARLA SOBRE EL PROCESO A SEGUIR EN CASOS DE VIOLENCIA INTRAFAMILIAR</a:t>
            </a:r>
            <a:endParaRPr lang="es-ES"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Rectángulo 4"/>
          <p:cNvSpPr/>
          <p:nvPr/>
        </p:nvSpPr>
        <p:spPr>
          <a:xfrm>
            <a:off x="270163" y="1246035"/>
            <a:ext cx="9227127" cy="1047979"/>
          </a:xfrm>
          <a:prstGeom prst="rect">
            <a:avLst/>
          </a:prstGeom>
        </p:spPr>
        <p:txBody>
          <a:bodyPr wrap="square">
            <a:spAutoFit/>
          </a:bodyPr>
          <a:lstStyle/>
          <a:p>
            <a:pPr algn="just">
              <a:lnSpc>
                <a:spcPct val="115000"/>
              </a:lnSpc>
              <a:spcAft>
                <a:spcPts val="0"/>
              </a:spcAft>
            </a:pPr>
            <a:r>
              <a:rPr lang="es-EC" dirty="0">
                <a:solidFill>
                  <a:srgbClr val="000000"/>
                </a:solidFill>
                <a:latin typeface="Cambria" panose="02040503050406030204" pitchFamily="18" charset="0"/>
                <a:ea typeface="Times New Roman" panose="02020603050405020304" pitchFamily="18" charset="0"/>
                <a:cs typeface="Aharoni" panose="02010803020104030203" pitchFamily="2" charset="-79"/>
              </a:rPr>
              <a:t>Se dictó Charla de Prevención y Ruta a seguir en casos de violencia intrafamiliar, a las madres de familia que pertenecen al Centro de Desarrollo Infantil “Juan Franco Guerra” que se encuentra ubicado en el </a:t>
            </a:r>
            <a:r>
              <a:rPr lang="es-EC" dirty="0" err="1">
                <a:solidFill>
                  <a:srgbClr val="000000"/>
                </a:solidFill>
                <a:latin typeface="Cambria" panose="02040503050406030204" pitchFamily="18" charset="0"/>
                <a:ea typeface="Times New Roman" panose="02020603050405020304" pitchFamily="18" charset="0"/>
                <a:cs typeface="Aharoni" panose="02010803020104030203" pitchFamily="2" charset="-79"/>
              </a:rPr>
              <a:t>Rcto</a:t>
            </a:r>
            <a:r>
              <a:rPr lang="es-EC" dirty="0">
                <a:solidFill>
                  <a:srgbClr val="000000"/>
                </a:solidFill>
                <a:latin typeface="Cambria" panose="02040503050406030204" pitchFamily="18" charset="0"/>
                <a:ea typeface="Times New Roman" panose="02020603050405020304" pitchFamily="18" charset="0"/>
                <a:cs typeface="Aharoni" panose="02010803020104030203" pitchFamily="2" charset="-79"/>
              </a:rPr>
              <a:t>. Las Ramas, perteneciente a la Parroquia General Vernaza,</a:t>
            </a:r>
            <a:endParaRPr lang="es-E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n 5"/>
          <p:cNvPicPr/>
          <p:nvPr/>
        </p:nvPicPr>
        <p:blipFill rotWithShape="1">
          <a:blip r:embed="rId2" cstate="print">
            <a:extLst>
              <a:ext uri="{28A0092B-C50C-407E-A947-70E740481C1C}">
                <a14:useLocalDpi xmlns:a14="http://schemas.microsoft.com/office/drawing/2010/main" val="0"/>
              </a:ext>
            </a:extLst>
          </a:blip>
          <a:srcRect t="12313"/>
          <a:stretch/>
        </p:blipFill>
        <p:spPr bwMode="auto">
          <a:xfrm>
            <a:off x="671945" y="2468736"/>
            <a:ext cx="4305300" cy="2830830"/>
          </a:xfrm>
          <a:prstGeom prst="rect">
            <a:avLst/>
          </a:prstGeom>
          <a:noFill/>
          <a:ln>
            <a:noFill/>
          </a:ln>
          <a:extLst>
            <a:ext uri="{53640926-AAD7-44D8-BBD7-CCE9431645EC}">
              <a14:shadowObscured xmlns:a14="http://schemas.microsoft.com/office/drawing/2010/main"/>
            </a:ext>
          </a:extLst>
        </p:spPr>
      </p:pic>
      <p:pic>
        <p:nvPicPr>
          <p:cNvPr id="7" name="Imagen 6"/>
          <p:cNvPicPr/>
          <p:nvPr/>
        </p:nvPicPr>
        <p:blipFill rotWithShape="1">
          <a:blip r:embed="rId3">
            <a:extLst>
              <a:ext uri="{28A0092B-C50C-407E-A947-70E740481C1C}">
                <a14:useLocalDpi xmlns:a14="http://schemas.microsoft.com/office/drawing/2010/main" val="0"/>
              </a:ext>
            </a:extLst>
          </a:blip>
          <a:srcRect t="10441" r="517"/>
          <a:stretch/>
        </p:blipFill>
        <p:spPr bwMode="auto">
          <a:xfrm>
            <a:off x="5349326" y="3455958"/>
            <a:ext cx="4444365" cy="300101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240235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84464" y="310681"/>
            <a:ext cx="7876309" cy="646331"/>
          </a:xfrm>
          <a:prstGeom prst="rect">
            <a:avLst/>
          </a:prstGeom>
        </p:spPr>
        <p:txBody>
          <a:bodyPr wrap="square">
            <a:spAutoFit/>
          </a:bodyPr>
          <a:lstStyle/>
          <a:p>
            <a:pPr algn="ctr">
              <a:spcAft>
                <a:spcPts val="0"/>
              </a:spcAft>
            </a:pPr>
            <a:r>
              <a:rPr lang="es-ES" b="1" dirty="0">
                <a:solidFill>
                  <a:srgbClr val="0070C0"/>
                </a:solidFill>
                <a:latin typeface="Aharoni" panose="02010803020104030203" pitchFamily="2" charset="-79"/>
                <a:ea typeface="Times New Roman" panose="02020603050405020304" pitchFamily="18" charset="0"/>
                <a:cs typeface="Times New Roman" panose="02020603050405020304" pitchFamily="18" charset="0"/>
              </a:rPr>
              <a:t>CHARLA SOBRE EL PROCESO A SEGUIR EN CASOS DE VIOLENCIA INTRAFAMILIAR</a:t>
            </a:r>
            <a:endParaRPr lang="es-ES"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Rectángulo 4"/>
          <p:cNvSpPr/>
          <p:nvPr/>
        </p:nvSpPr>
        <p:spPr>
          <a:xfrm>
            <a:off x="280555" y="1090172"/>
            <a:ext cx="9144000" cy="1047979"/>
          </a:xfrm>
          <a:prstGeom prst="rect">
            <a:avLst/>
          </a:prstGeom>
        </p:spPr>
        <p:txBody>
          <a:bodyPr wrap="square">
            <a:spAutoFit/>
          </a:bodyPr>
          <a:lstStyle/>
          <a:p>
            <a:pPr algn="just">
              <a:lnSpc>
                <a:spcPct val="115000"/>
              </a:lnSpc>
              <a:spcAft>
                <a:spcPts val="0"/>
              </a:spcAft>
            </a:pPr>
            <a:r>
              <a:rPr lang="es-EC" dirty="0">
                <a:solidFill>
                  <a:srgbClr val="000000"/>
                </a:solidFill>
                <a:latin typeface="Cambria" panose="02040503050406030204" pitchFamily="18" charset="0"/>
                <a:ea typeface="Times New Roman" panose="02020603050405020304" pitchFamily="18" charset="0"/>
                <a:cs typeface="Aharoni" panose="02010803020104030203" pitchFamily="2" charset="-79"/>
              </a:rPr>
              <a:t>Se dictó Charla de Prevención y Ruta a seguir en casos de violencia intrafamiliar, a las madres de familia que pertenecen al Centro de Desarrollo Infantil “Mi Segundo Hogar” que se encuentra ubicado en la Vía Vernaza de la Cabecera Cantonal.</a:t>
            </a:r>
            <a:endParaRPr lang="es-E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n 5"/>
          <p:cNvPicPr/>
          <p:nvPr/>
        </p:nvPicPr>
        <p:blipFill rotWithShape="1">
          <a:blip r:embed="rId2">
            <a:extLst>
              <a:ext uri="{28A0092B-C50C-407E-A947-70E740481C1C}">
                <a14:useLocalDpi xmlns:a14="http://schemas.microsoft.com/office/drawing/2010/main" val="0"/>
              </a:ext>
            </a:extLst>
          </a:blip>
          <a:srcRect t="17090" r="517"/>
          <a:stretch/>
        </p:blipFill>
        <p:spPr bwMode="auto">
          <a:xfrm>
            <a:off x="2464377" y="2446251"/>
            <a:ext cx="5796396" cy="364282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055260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90771CC6-B6A3-41E0-A985-8DC3984182F6}"/>
              </a:ext>
            </a:extLst>
          </p:cNvPr>
          <p:cNvSpPr/>
          <p:nvPr/>
        </p:nvSpPr>
        <p:spPr>
          <a:xfrm>
            <a:off x="1118587" y="1117237"/>
            <a:ext cx="8842159" cy="830997"/>
          </a:xfrm>
          <a:prstGeom prst="rect">
            <a:avLst/>
          </a:prstGeom>
        </p:spPr>
        <p:txBody>
          <a:bodyPr wrap="square">
            <a:spAutoFit/>
          </a:bodyPr>
          <a:lstStyle/>
          <a:p>
            <a:r>
              <a:rPr lang="es-MX" sz="2400" dirty="0">
                <a:solidFill>
                  <a:prstClr val="black"/>
                </a:solidFill>
                <a:latin typeface="Arial" panose="020B0604020202020204" pitchFamily="34" charset="0"/>
                <a:ea typeface="Times New Roman" panose="02020603050405020304" pitchFamily="18" charset="0"/>
                <a:cs typeface="Arial" panose="020B0604020202020204" pitchFamily="34" charset="0"/>
              </a:rPr>
              <a:t>Se presento Proyecto de Ordenanza para Prevenir y Erradicar la Violencia contra las Mujeres en el Cantón Salitre. </a:t>
            </a:r>
            <a:endParaRPr lang="es-EC"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27814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454727" y="2153289"/>
            <a:ext cx="7434295" cy="2308324"/>
          </a:xfrm>
          <a:prstGeom prst="rect">
            <a:avLst/>
          </a:prstGeom>
        </p:spPr>
        <p:txBody>
          <a:bodyPr wrap="square">
            <a:spAutoFit/>
          </a:bodyPr>
          <a:lstStyle/>
          <a:p>
            <a:pPr algn="ctr">
              <a:spcAft>
                <a:spcPts val="0"/>
              </a:spcAft>
            </a:pPr>
            <a:r>
              <a:rPr lang="es-ES" sz="4800" b="1" dirty="0">
                <a:solidFill>
                  <a:srgbClr val="0070C0"/>
                </a:solidFill>
                <a:latin typeface="Aharoni" panose="02010803020104030203" pitchFamily="2" charset="-79"/>
                <a:ea typeface="Times New Roman" panose="02020603050405020304" pitchFamily="18" charset="0"/>
                <a:cs typeface="Times New Roman" panose="02020603050405020304" pitchFamily="18" charset="0"/>
              </a:rPr>
              <a:t>13 casos de ORIENTACIONES EN DERECHOS</a:t>
            </a:r>
            <a:endParaRPr lang="es-ES" sz="3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262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59772" y="632972"/>
            <a:ext cx="8842664" cy="1047979"/>
          </a:xfrm>
          <a:prstGeom prst="rect">
            <a:avLst/>
          </a:prstGeom>
        </p:spPr>
        <p:txBody>
          <a:bodyPr wrap="square">
            <a:spAutoFit/>
          </a:bodyPr>
          <a:lstStyle/>
          <a:p>
            <a:pPr algn="just">
              <a:lnSpc>
                <a:spcPct val="115000"/>
              </a:lnSpc>
              <a:spcAft>
                <a:spcPts val="1000"/>
              </a:spcAft>
            </a:pPr>
            <a:r>
              <a:rPr lang="es-ES" dirty="0">
                <a:solidFill>
                  <a:srgbClr val="000000"/>
                </a:solidFill>
                <a:latin typeface="Calibri" panose="020F0502020204030204" pitchFamily="34" charset="0"/>
                <a:ea typeface="Times New Roman" panose="02020603050405020304" pitchFamily="18" charset="0"/>
                <a:cs typeface="Calibri" panose="020F0502020204030204" pitchFamily="34" charset="0"/>
              </a:rPr>
              <a:t>Se dio la correspondiente orientación en derechos a la Sra. Lourdes Quinde Polanco, moradora del Recinto San </a:t>
            </a:r>
            <a:r>
              <a:rPr lang="es-ES"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Nicolas</a:t>
            </a:r>
            <a:r>
              <a:rPr lang="es-ES" dirty="0">
                <a:solidFill>
                  <a:srgbClr val="000000"/>
                </a:solidFill>
                <a:latin typeface="Calibri" panose="020F0502020204030204" pitchFamily="34" charset="0"/>
                <a:ea typeface="Times New Roman" panose="02020603050405020304" pitchFamily="18" charset="0"/>
                <a:cs typeface="Calibri" panose="020F0502020204030204" pitchFamily="34" charset="0"/>
              </a:rPr>
              <a:t>, quien solicitó información para realizar trámite y poder obtener carnet de discapacidad que otorga el Ministerio de Salud para un familiar.</a:t>
            </a:r>
            <a:endParaRPr lang="es-E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n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1794" y="2191443"/>
            <a:ext cx="5055523" cy="3326130"/>
          </a:xfrm>
          <a:prstGeom prst="rect">
            <a:avLst/>
          </a:prstGeom>
          <a:noFill/>
          <a:ln>
            <a:noFill/>
          </a:ln>
        </p:spPr>
      </p:pic>
    </p:spTree>
    <p:extLst>
      <p:ext uri="{BB962C8B-B14F-4D97-AF65-F5344CB8AC3E}">
        <p14:creationId xmlns:p14="http://schemas.microsoft.com/office/powerpoint/2010/main" val="3741136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E0F7ECE-9586-4E9D-A245-BEC32B5FA1B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596990" y="1771297"/>
            <a:ext cx="6165270" cy="1850791"/>
          </a:xfrm>
          <a:prstGeom prst="rect">
            <a:avLst/>
          </a:prstGeom>
          <a:noFill/>
          <a:ln>
            <a:noFill/>
          </a:ln>
        </p:spPr>
      </p:pic>
      <p:sp>
        <p:nvSpPr>
          <p:cNvPr id="3" name="CuadroTexto 2">
            <a:extLst>
              <a:ext uri="{FF2B5EF4-FFF2-40B4-BE49-F238E27FC236}">
                <a16:creationId xmlns:a16="http://schemas.microsoft.com/office/drawing/2014/main" id="{A93CD0F4-D3C0-4291-8D60-37BFBE3DAC7A}"/>
              </a:ext>
            </a:extLst>
          </p:cNvPr>
          <p:cNvSpPr txBox="1"/>
          <p:nvPr/>
        </p:nvSpPr>
        <p:spPr>
          <a:xfrm>
            <a:off x="1642369" y="772357"/>
            <a:ext cx="7785716" cy="523220"/>
          </a:xfrm>
          <a:prstGeom prst="rect">
            <a:avLst/>
          </a:prstGeom>
          <a:noFill/>
        </p:spPr>
        <p:txBody>
          <a:bodyPr wrap="square" rtlCol="0">
            <a:spAutoFit/>
          </a:bodyPr>
          <a:lstStyle/>
          <a:p>
            <a:pPr algn="ctr"/>
            <a:r>
              <a:rPr lang="es-EC" sz="2800" b="1" dirty="0"/>
              <a:t>INFORME FINANCIERO</a:t>
            </a:r>
          </a:p>
        </p:txBody>
      </p:sp>
    </p:spTree>
    <p:extLst>
      <p:ext uri="{BB962C8B-B14F-4D97-AF65-F5344CB8AC3E}">
        <p14:creationId xmlns:p14="http://schemas.microsoft.com/office/powerpoint/2010/main" val="36739716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84464" y="608621"/>
            <a:ext cx="8084127" cy="729430"/>
          </a:xfrm>
          <a:prstGeom prst="rect">
            <a:avLst/>
          </a:prstGeom>
        </p:spPr>
        <p:txBody>
          <a:bodyPr wrap="square">
            <a:spAutoFit/>
          </a:bodyPr>
          <a:lstStyle/>
          <a:p>
            <a:pPr algn="just">
              <a:lnSpc>
                <a:spcPct val="115000"/>
              </a:lnSpc>
              <a:spcAft>
                <a:spcPts val="1000"/>
              </a:spcAft>
            </a:pPr>
            <a:r>
              <a:rPr lang="es-ES" dirty="0">
                <a:solidFill>
                  <a:srgbClr val="000000"/>
                </a:solidFill>
                <a:latin typeface="Calibri" panose="020F0502020204030204" pitchFamily="34" charset="0"/>
                <a:ea typeface="Times New Roman" panose="02020603050405020304" pitchFamily="18" charset="0"/>
                <a:cs typeface="Calibri" panose="020F0502020204030204" pitchFamily="34" charset="0"/>
              </a:rPr>
              <a:t>Se dio la correspondiente orientación en derechos a la Lcda. Karina Lago Silva, referente a  Derechos de grupos prioritarios en relación a beneficios sociales.</a:t>
            </a:r>
            <a:endParaRPr lang="es-E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n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0527" y="2017395"/>
            <a:ext cx="5837613" cy="3728778"/>
          </a:xfrm>
          <a:prstGeom prst="rect">
            <a:avLst/>
          </a:prstGeom>
          <a:noFill/>
          <a:ln>
            <a:noFill/>
          </a:ln>
        </p:spPr>
      </p:pic>
    </p:spTree>
    <p:extLst>
      <p:ext uri="{BB962C8B-B14F-4D97-AF65-F5344CB8AC3E}">
        <p14:creationId xmlns:p14="http://schemas.microsoft.com/office/powerpoint/2010/main" val="26608888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468582" y="217162"/>
            <a:ext cx="6096000" cy="646331"/>
          </a:xfrm>
          <a:prstGeom prst="rect">
            <a:avLst/>
          </a:prstGeom>
        </p:spPr>
        <p:txBody>
          <a:bodyPr>
            <a:spAutoFit/>
          </a:bodyPr>
          <a:lstStyle/>
          <a:p>
            <a:pPr algn="ctr">
              <a:spcAft>
                <a:spcPts val="0"/>
              </a:spcAft>
            </a:pPr>
            <a:r>
              <a:rPr lang="es-ES" b="1" dirty="0">
                <a:solidFill>
                  <a:srgbClr val="0070C0"/>
                </a:solidFill>
                <a:latin typeface="Aharoni" panose="02010803020104030203" pitchFamily="2" charset="-79"/>
                <a:ea typeface="Times New Roman" panose="02020603050405020304" pitchFamily="18" charset="0"/>
                <a:cs typeface="Times New Roman" panose="02020603050405020304" pitchFamily="18" charset="0"/>
              </a:rPr>
              <a:t>LEVANTAMIENTO DE INFORMACIÒN DE FAMILIAS AFECTADAS POR INCENDIO EN SALITRE</a:t>
            </a:r>
            <a:endParaRPr lang="es-ES"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Rectángulo 6"/>
          <p:cNvSpPr/>
          <p:nvPr/>
        </p:nvSpPr>
        <p:spPr>
          <a:xfrm>
            <a:off x="176646" y="1079745"/>
            <a:ext cx="8915400" cy="1200329"/>
          </a:xfrm>
          <a:prstGeom prst="rect">
            <a:avLst/>
          </a:prstGeom>
        </p:spPr>
        <p:txBody>
          <a:bodyPr wrap="square">
            <a:spAutoFit/>
          </a:bodyPr>
          <a:lstStyle/>
          <a:p>
            <a:pPr algn="just"/>
            <a:r>
              <a:rPr lang="es-MX" dirty="0">
                <a:latin typeface="Times New Roman" panose="02020603050405020304" pitchFamily="18" charset="0"/>
                <a:ea typeface="Times New Roman" panose="02020603050405020304" pitchFamily="18" charset="0"/>
              </a:rPr>
              <a:t>Se realizó visita a las familias afectadas por el incendio ocurrido el día 2 de noviembre del presente año, en la Cooperativa de Vivienda Buenos Aires, donde 7 casas fueron totalmente quemadas, y las familias han recibido la respectiva atención en la emergencia y atención complementaria.</a:t>
            </a:r>
            <a:endParaRPr lang="es-ES" dirty="0">
              <a:effectLst/>
              <a:latin typeface="Times New Roman" panose="02020603050405020304" pitchFamily="18" charset="0"/>
              <a:ea typeface="Times New Roman" panose="02020603050405020304" pitchFamily="18" charset="0"/>
            </a:endParaRPr>
          </a:p>
        </p:txBody>
      </p:sp>
      <p:pic>
        <p:nvPicPr>
          <p:cNvPr id="8" name="Imagen 7"/>
          <p:cNvPicPr/>
          <p:nvPr/>
        </p:nvPicPr>
        <p:blipFill>
          <a:blip r:embed="rId2">
            <a:extLst>
              <a:ext uri="{28A0092B-C50C-407E-A947-70E740481C1C}">
                <a14:useLocalDpi xmlns:a14="http://schemas.microsoft.com/office/drawing/2010/main" val="0"/>
              </a:ext>
            </a:extLst>
          </a:blip>
          <a:srcRect/>
          <a:stretch>
            <a:fillRect/>
          </a:stretch>
        </p:blipFill>
        <p:spPr bwMode="auto">
          <a:xfrm>
            <a:off x="530514" y="2496325"/>
            <a:ext cx="4353213" cy="2678347"/>
          </a:xfrm>
          <a:prstGeom prst="rect">
            <a:avLst/>
          </a:prstGeom>
          <a:noFill/>
          <a:ln>
            <a:noFill/>
          </a:ln>
        </p:spPr>
      </p:pic>
      <p:pic>
        <p:nvPicPr>
          <p:cNvPr id="9" name="Imagen 8"/>
          <p:cNvPicPr/>
          <p:nvPr/>
        </p:nvPicPr>
        <p:blipFill>
          <a:blip r:embed="rId3">
            <a:extLst>
              <a:ext uri="{28A0092B-C50C-407E-A947-70E740481C1C}">
                <a14:useLocalDpi xmlns:a14="http://schemas.microsoft.com/office/drawing/2010/main" val="0"/>
              </a:ext>
            </a:extLst>
          </a:blip>
          <a:srcRect/>
          <a:stretch>
            <a:fillRect/>
          </a:stretch>
        </p:blipFill>
        <p:spPr bwMode="auto">
          <a:xfrm>
            <a:off x="5122718" y="3140075"/>
            <a:ext cx="4916776" cy="3094470"/>
          </a:xfrm>
          <a:prstGeom prst="rect">
            <a:avLst/>
          </a:prstGeom>
          <a:noFill/>
          <a:ln>
            <a:noFill/>
          </a:ln>
        </p:spPr>
      </p:pic>
    </p:spTree>
    <p:extLst>
      <p:ext uri="{BB962C8B-B14F-4D97-AF65-F5344CB8AC3E}">
        <p14:creationId xmlns:p14="http://schemas.microsoft.com/office/powerpoint/2010/main" val="18498414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A1815FA-9F66-422A-AF34-2A281926E320}"/>
              </a:ext>
            </a:extLst>
          </p:cNvPr>
          <p:cNvSpPr txBox="1"/>
          <p:nvPr/>
        </p:nvSpPr>
        <p:spPr>
          <a:xfrm>
            <a:off x="949911" y="1429305"/>
            <a:ext cx="8957569" cy="206210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C" sz="3200" b="0" i="0" u="none" strike="noStrike" kern="1200" cap="none" spc="0" normalizeH="0" baseline="0" noProof="0" dirty="0">
                <a:ln>
                  <a:noFill/>
                </a:ln>
                <a:solidFill>
                  <a:srgbClr val="1CADE4"/>
                </a:solidFill>
                <a:effectLst/>
                <a:uLnTx/>
                <a:uFillTx/>
                <a:latin typeface="Trebuchet MS" panose="020B0603020202020204"/>
                <a:ea typeface="+mn-ea"/>
                <a:cs typeface="+mn-cs"/>
              </a:rPr>
              <a:t>COORDINACION INTERINSTITUCIONAL</a:t>
            </a:r>
            <a:br>
              <a:rPr kumimoji="0" lang="es-EC" sz="3200" b="0" i="0" u="none" strike="noStrike" kern="1200" cap="none" spc="0" normalizeH="0" baseline="0" noProof="0" dirty="0">
                <a:ln>
                  <a:noFill/>
                </a:ln>
                <a:solidFill>
                  <a:srgbClr val="1CADE4"/>
                </a:solidFill>
                <a:effectLst/>
                <a:uLnTx/>
                <a:uFillTx/>
                <a:latin typeface="Trebuchet MS" panose="020B0603020202020204"/>
                <a:ea typeface="+mn-ea"/>
                <a:cs typeface="+mn-cs"/>
              </a:rPr>
            </a:br>
            <a:endParaRPr kumimoji="0" lang="es-EC" sz="3200" b="0" i="0" u="none" strike="noStrike" kern="1200" cap="none" spc="0" normalizeH="0" baseline="0" noProof="0" dirty="0">
              <a:ln>
                <a:noFill/>
              </a:ln>
              <a:solidFill>
                <a:srgbClr val="1CADE4"/>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C" sz="3200" b="0" i="0" u="none" strike="noStrike" kern="1200" cap="none" spc="0" normalizeH="0" baseline="0" noProof="0" dirty="0">
                <a:ln>
                  <a:noFill/>
                </a:ln>
                <a:solidFill>
                  <a:prstClr val="black"/>
                </a:solidFill>
                <a:effectLst/>
                <a:uLnTx/>
                <a:uFillTx/>
                <a:latin typeface="Trebuchet MS" panose="020B0603020202020204"/>
                <a:ea typeface="+mn-ea"/>
                <a:cs typeface="+mn-cs"/>
              </a:rPr>
              <a:t>Se conformo la Mesa de Protección Integral de Derechos</a:t>
            </a:r>
            <a:endParaRPr kumimoji="0" lang="es-EC"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4367071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14301" y="200074"/>
            <a:ext cx="9216736" cy="1200329"/>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El Concejo Cantonal de Protección de Derechos participó en el evento </a:t>
            </a:r>
            <a:r>
              <a:rPr kumimoji="0" lang="es-ES" sz="18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NOS TOMAMOS LA PLAZA promoviendo la campaña #NI UNA GUGUA MENOS #NI UN GUAGUA MENOS </a:t>
            </a:r>
            <a:r>
              <a:rPr kumimoji="0" lang="es-E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con el objetivo de “Contribuir a que la población, la comunidad y las familias se cuestiones sobre la naturalización del uso de la violencia y  el abuso en todas sus formas contra los niños niñas y adolescentes,</a:t>
            </a:r>
            <a:endParaRPr kumimoji="0" lang="es-E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1776845" y="1705002"/>
            <a:ext cx="6161810" cy="4487979"/>
          </a:xfrm>
          <a:prstGeom prst="rect">
            <a:avLst/>
          </a:prstGeom>
          <a:noFill/>
          <a:ln>
            <a:noFill/>
          </a:ln>
        </p:spPr>
      </p:pic>
    </p:spTree>
    <p:extLst>
      <p:ext uri="{BB962C8B-B14F-4D97-AF65-F5344CB8AC3E}">
        <p14:creationId xmlns:p14="http://schemas.microsoft.com/office/powerpoint/2010/main" val="6840940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13063" y="400780"/>
            <a:ext cx="823999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0070C0"/>
                </a:solidFill>
                <a:effectLst/>
                <a:uLnTx/>
                <a:uFillTx/>
                <a:latin typeface="Aharoni" panose="02010803020104030203" pitchFamily="2" charset="-79"/>
                <a:ea typeface="Times New Roman" panose="02020603050405020304" pitchFamily="18" charset="0"/>
                <a:cs typeface="Times New Roman" panose="02020603050405020304" pitchFamily="18" charset="0"/>
              </a:rPr>
              <a:t>REUNION DE TRABAJO DE LA RED INTERINSTITUCIONAL DE PROTECCION DE DERECHOS DE SALITRE</a:t>
            </a:r>
            <a:endParaRPr kumimoji="0" lang="es-ES" sz="11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5" name="Imagen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2886" y="1646178"/>
            <a:ext cx="6920344" cy="4203904"/>
          </a:xfrm>
          <a:prstGeom prst="rect">
            <a:avLst/>
          </a:prstGeom>
          <a:noFill/>
          <a:ln>
            <a:noFill/>
          </a:ln>
        </p:spPr>
      </p:pic>
    </p:spTree>
    <p:extLst>
      <p:ext uri="{BB962C8B-B14F-4D97-AF65-F5344CB8AC3E}">
        <p14:creationId xmlns:p14="http://schemas.microsoft.com/office/powerpoint/2010/main" val="41451970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13063" y="411171"/>
            <a:ext cx="8364682"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0070C0"/>
                </a:solidFill>
                <a:effectLst/>
                <a:uLnTx/>
                <a:uFillTx/>
                <a:latin typeface="Aharoni" panose="02010803020104030203" pitchFamily="2" charset="-79"/>
                <a:ea typeface="Times New Roman" panose="02020603050405020304" pitchFamily="18" charset="0"/>
                <a:cs typeface="Times New Roman" panose="02020603050405020304" pitchFamily="18" charset="0"/>
              </a:rPr>
              <a:t>REUNION DE TRABAJO DE COMISION PARA LA ELABORACION DEL PLAN DE ACCION DE LA MESA DE PROTECCION</a:t>
            </a:r>
            <a:endParaRPr kumimoji="0" lang="es-ES" sz="11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Rectángulo 4"/>
          <p:cNvSpPr/>
          <p:nvPr/>
        </p:nvSpPr>
        <p:spPr>
          <a:xfrm>
            <a:off x="280555" y="1057502"/>
            <a:ext cx="10463646" cy="2322174"/>
          </a:xfrm>
          <a:prstGeom prst="rect">
            <a:avLst/>
          </a:prstGeom>
        </p:spPr>
        <p:txBody>
          <a:bodyPr wrap="square">
            <a:spAutoFit/>
          </a:bodyPr>
          <a:lstStyle/>
          <a:p>
            <a:pPr marL="0" marR="0" lvl="0" indent="0" algn="just" defTabSz="457200" rtl="0" eaLnBrk="1" fontAlgn="auto" latinLnBrk="0" hangingPunct="1">
              <a:lnSpc>
                <a:spcPct val="115000"/>
              </a:lnSpc>
              <a:spcBef>
                <a:spcPts val="0"/>
              </a:spcBef>
              <a:spcAft>
                <a:spcPts val="0"/>
              </a:spcAft>
              <a:buClrTx/>
              <a:buSzTx/>
              <a:buFontTx/>
              <a:buNone/>
              <a:tabLst/>
              <a:defRPr/>
            </a:pPr>
            <a:r>
              <a:rPr kumimoji="0" lang="es-EC" sz="1800" b="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Aharoni" panose="02010803020104030203" pitchFamily="2" charset="-79"/>
              </a:rPr>
              <a:t> </a:t>
            </a:r>
            <a:endParaRPr kumimoji="0" lang="es-E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457200" rtl="0" eaLnBrk="1" fontAlgn="auto" latinLnBrk="0" hangingPunct="1">
              <a:lnSpc>
                <a:spcPct val="115000"/>
              </a:lnSpc>
              <a:spcBef>
                <a:spcPts val="0"/>
              </a:spcBef>
              <a:spcAft>
                <a:spcPts val="0"/>
              </a:spcAft>
              <a:buClrTx/>
              <a:buSzTx/>
              <a:buFontTx/>
              <a:buNone/>
              <a:tabLst/>
              <a:defRPr/>
            </a:pPr>
            <a:r>
              <a:rPr kumimoji="0" lang="es-EC" sz="1800" b="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Aharoni" panose="02010803020104030203" pitchFamily="2" charset="-79"/>
              </a:rPr>
              <a:t>Se realizo la reunión de la Comisión de la mesa de protección de Derechos donde se realizó la elaboración de la Propuesta del Plan de Acción de la Red Interinstitucional.</a:t>
            </a:r>
            <a:endParaRPr kumimoji="0" lang="es-E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457200" rtl="0" eaLnBrk="1" fontAlgn="auto" latinLnBrk="0" hangingPunct="1">
              <a:lnSpc>
                <a:spcPct val="115000"/>
              </a:lnSpc>
              <a:spcBef>
                <a:spcPts val="0"/>
              </a:spcBef>
              <a:spcAft>
                <a:spcPts val="0"/>
              </a:spcAft>
              <a:buClrTx/>
              <a:buSzTx/>
              <a:buFontTx/>
              <a:buNone/>
              <a:tabLst/>
              <a:defRPr/>
            </a:pPr>
            <a:r>
              <a:rPr kumimoji="0" lang="es-EC" sz="1800" b="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Aharoni" panose="02010803020104030203" pitchFamily="2" charset="-79"/>
              </a:rPr>
              <a:t> </a:t>
            </a:r>
            <a:endParaRPr kumimoji="0" lang="es-E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457200" rtl="0" eaLnBrk="1" fontAlgn="auto" latinLnBrk="0" hangingPunct="1">
              <a:lnSpc>
                <a:spcPct val="115000"/>
              </a:lnSpc>
              <a:spcBef>
                <a:spcPts val="0"/>
              </a:spcBef>
              <a:spcAft>
                <a:spcPts val="0"/>
              </a:spcAft>
              <a:buClrTx/>
              <a:buSzTx/>
              <a:buFontTx/>
              <a:buNone/>
              <a:tabLst/>
              <a:defRPr/>
            </a:pPr>
            <a:r>
              <a:rPr kumimoji="0" lang="es-EC" sz="1800" b="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Aharoni" panose="02010803020104030203" pitchFamily="2" charset="-79"/>
              </a:rPr>
              <a:t>Para lo cual se trabajó con las siguientes problemáticas: Prevención y erradicación del consumo de drogas, Violencia Intrafamiliar (Prevención y erradicación de la violencia de género y fortalecimiento del vínculo familiar), y Erradicación del Trabajo Infantil (deserción escolar).</a:t>
            </a:r>
            <a:endParaRPr kumimoji="0" lang="es-E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n 5"/>
          <p:cNvPicPr/>
          <p:nvPr/>
        </p:nvPicPr>
        <p:blipFill rotWithShape="1">
          <a:blip r:embed="rId2" cstate="print">
            <a:extLst>
              <a:ext uri="{28A0092B-C50C-407E-A947-70E740481C1C}">
                <a14:useLocalDpi xmlns:a14="http://schemas.microsoft.com/office/drawing/2010/main" val="0"/>
              </a:ext>
            </a:extLst>
          </a:blip>
          <a:srcRect t="16539" r="-418"/>
          <a:stretch/>
        </p:blipFill>
        <p:spPr bwMode="auto">
          <a:xfrm>
            <a:off x="5697134" y="3661408"/>
            <a:ext cx="4622165" cy="2880995"/>
          </a:xfrm>
          <a:prstGeom prst="rect">
            <a:avLst/>
          </a:prstGeom>
          <a:noFill/>
          <a:ln>
            <a:noFill/>
          </a:ln>
          <a:extLst>
            <a:ext uri="{53640926-AAD7-44D8-BBD7-CCE9431645EC}">
              <a14:shadowObscured xmlns:a14="http://schemas.microsoft.com/office/drawing/2010/main"/>
            </a:ext>
          </a:extLst>
        </p:spPr>
      </p:pic>
      <p:pic>
        <p:nvPicPr>
          <p:cNvPr id="7" name="Imagen 6"/>
          <p:cNvPicPr/>
          <p:nvPr/>
        </p:nvPicPr>
        <p:blipFill rotWithShape="1">
          <a:blip r:embed="rId3" cstate="print">
            <a:extLst>
              <a:ext uri="{28A0092B-C50C-407E-A947-70E740481C1C}">
                <a14:useLocalDpi xmlns:a14="http://schemas.microsoft.com/office/drawing/2010/main" val="0"/>
              </a:ext>
            </a:extLst>
          </a:blip>
          <a:srcRect t="18377"/>
          <a:stretch/>
        </p:blipFill>
        <p:spPr bwMode="auto">
          <a:xfrm>
            <a:off x="845128" y="3673474"/>
            <a:ext cx="4667250" cy="285686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991679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85800" y="362635"/>
            <a:ext cx="8063345" cy="707886"/>
          </a:xfrm>
          <a:prstGeom prst="rect">
            <a:avLst/>
          </a:prstGeom>
        </p:spPr>
        <p:txBody>
          <a:bodyPr wrap="square">
            <a:spAutoFit/>
          </a:bodyPr>
          <a:lstStyle/>
          <a:p>
            <a:pPr algn="ctr">
              <a:spcAft>
                <a:spcPts val="0"/>
              </a:spcAft>
            </a:pPr>
            <a:r>
              <a:rPr lang="es-ES" sz="2000" b="1" dirty="0">
                <a:solidFill>
                  <a:srgbClr val="0070C0"/>
                </a:solidFill>
                <a:latin typeface="Aharoni" panose="02010803020104030203" pitchFamily="2" charset="-79"/>
                <a:ea typeface="Times New Roman" panose="02020603050405020304" pitchFamily="18" charset="0"/>
                <a:cs typeface="Times New Roman" panose="02020603050405020304" pitchFamily="18" charset="0"/>
              </a:rPr>
              <a:t>PREGON Y CASA ABIERTA PARA PREVENIR Y ERRADICAR LA VIOLENCIA CONTRA LA MUJER</a:t>
            </a:r>
            <a:endParaRPr lang="es-ES"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5" name="Imagen 4"/>
          <p:cNvPicPr/>
          <p:nvPr/>
        </p:nvPicPr>
        <p:blipFill rotWithShape="1">
          <a:blip r:embed="rId2" cstate="print">
            <a:extLst>
              <a:ext uri="{28A0092B-C50C-407E-A947-70E740481C1C}">
                <a14:useLocalDpi xmlns:a14="http://schemas.microsoft.com/office/drawing/2010/main" val="0"/>
              </a:ext>
            </a:extLst>
          </a:blip>
          <a:srcRect t="14175" b="24403"/>
          <a:stretch/>
        </p:blipFill>
        <p:spPr bwMode="auto">
          <a:xfrm>
            <a:off x="685801" y="2071053"/>
            <a:ext cx="4156364" cy="2428212"/>
          </a:xfrm>
          <a:prstGeom prst="rect">
            <a:avLst/>
          </a:prstGeom>
          <a:noFill/>
          <a:ln>
            <a:noFill/>
          </a:ln>
          <a:extLst>
            <a:ext uri="{53640926-AAD7-44D8-BBD7-CCE9431645EC}">
              <a14:shadowObscured xmlns:a14="http://schemas.microsoft.com/office/drawing/2010/main"/>
            </a:ext>
          </a:extLst>
        </p:spPr>
      </p:pic>
      <p:pic>
        <p:nvPicPr>
          <p:cNvPr id="6" name="Imagen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4942" y="3179358"/>
            <a:ext cx="4351020" cy="3263265"/>
          </a:xfrm>
          <a:prstGeom prst="rect">
            <a:avLst/>
          </a:prstGeom>
          <a:noFill/>
          <a:ln>
            <a:noFill/>
          </a:ln>
        </p:spPr>
      </p:pic>
    </p:spTree>
    <p:extLst>
      <p:ext uri="{BB962C8B-B14F-4D97-AF65-F5344CB8AC3E}">
        <p14:creationId xmlns:p14="http://schemas.microsoft.com/office/powerpoint/2010/main" val="4307583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rot="20540265">
            <a:off x="638112" y="2159471"/>
            <a:ext cx="8290501" cy="1938992"/>
          </a:xfrm>
          <a:prstGeom prst="rect">
            <a:avLst/>
          </a:prstGeom>
        </p:spPr>
        <p:txBody>
          <a:bodyPr wrap="square">
            <a:spAutoFit/>
          </a:bodyPr>
          <a:lstStyle/>
          <a:p>
            <a:pPr algn="ctr">
              <a:spcAft>
                <a:spcPts val="0"/>
              </a:spcAft>
            </a:pPr>
            <a:r>
              <a:rPr lang="es-ES" sz="6000" b="1" dirty="0">
                <a:solidFill>
                  <a:srgbClr val="0070C0"/>
                </a:solidFill>
                <a:latin typeface="Aharoni" panose="02010803020104030203" pitchFamily="2" charset="-79"/>
                <a:ea typeface="Times New Roman" panose="02020603050405020304" pitchFamily="18" charset="0"/>
                <a:cs typeface="Times New Roman" panose="02020603050405020304" pitchFamily="18" charset="0"/>
              </a:rPr>
              <a:t>RESOLUCIONES RELEVANTES</a:t>
            </a:r>
            <a:endParaRPr lang="es-ES" sz="4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772725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14301" y="802313"/>
            <a:ext cx="1870364" cy="523220"/>
          </a:xfrm>
          <a:prstGeom prst="rect">
            <a:avLst/>
          </a:prstGeom>
        </p:spPr>
        <p:txBody>
          <a:bodyPr wrap="square">
            <a:spAutoFit/>
          </a:bodyPr>
          <a:lstStyle/>
          <a:p>
            <a:pPr algn="ctr">
              <a:spcAft>
                <a:spcPts val="0"/>
              </a:spcAft>
            </a:pPr>
            <a:r>
              <a:rPr lang="es-ES" sz="2800" b="1" dirty="0">
                <a:solidFill>
                  <a:srgbClr val="0070C0"/>
                </a:solidFill>
                <a:latin typeface="Aharoni" panose="02010803020104030203" pitchFamily="2" charset="-79"/>
                <a:ea typeface="Times New Roman" panose="02020603050405020304" pitchFamily="18" charset="0"/>
                <a:cs typeface="Times New Roman" panose="02020603050405020304" pitchFamily="18" charset="0"/>
              </a:rPr>
              <a:t>JUNIO:</a:t>
            </a:r>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9" name="Rectángulo 8"/>
          <p:cNvSpPr/>
          <p:nvPr/>
        </p:nvSpPr>
        <p:spPr>
          <a:xfrm>
            <a:off x="1704110" y="617113"/>
            <a:ext cx="7107382" cy="646331"/>
          </a:xfrm>
          <a:prstGeom prst="rect">
            <a:avLst/>
          </a:prstGeom>
        </p:spPr>
        <p:txBody>
          <a:bodyPr wrap="square">
            <a:spAutoFit/>
          </a:bodyPr>
          <a:lstStyle/>
          <a:p>
            <a:pPr algn="just"/>
            <a:r>
              <a:rPr lang="es-MX" b="1" dirty="0">
                <a:latin typeface="Times New Roman" panose="02020603050405020304" pitchFamily="18" charset="0"/>
                <a:ea typeface="Times New Roman" panose="02020603050405020304" pitchFamily="18" charset="0"/>
              </a:rPr>
              <a:t>RESOLUCIÓN SEXTA: </a:t>
            </a:r>
            <a:r>
              <a:rPr lang="es-MX" dirty="0">
                <a:latin typeface="Times New Roman" panose="02020603050405020304" pitchFamily="18" charset="0"/>
                <a:ea typeface="Times New Roman" panose="02020603050405020304" pitchFamily="18" charset="0"/>
              </a:rPr>
              <a:t>Resolución para la Activación de la Mesa de Protección Integral de Derechos. </a:t>
            </a:r>
            <a:endParaRPr lang="es-ES" dirty="0">
              <a:latin typeface="Times New Roman" panose="02020603050405020304" pitchFamily="18" charset="0"/>
              <a:ea typeface="Times New Roman" panose="02020603050405020304" pitchFamily="18" charset="0"/>
            </a:endParaRPr>
          </a:p>
        </p:txBody>
      </p:sp>
      <p:sp>
        <p:nvSpPr>
          <p:cNvPr id="10" name="Rectángulo 9"/>
          <p:cNvSpPr/>
          <p:nvPr/>
        </p:nvSpPr>
        <p:spPr>
          <a:xfrm>
            <a:off x="0" y="2639151"/>
            <a:ext cx="1870364" cy="523220"/>
          </a:xfrm>
          <a:prstGeom prst="rect">
            <a:avLst/>
          </a:prstGeom>
        </p:spPr>
        <p:txBody>
          <a:bodyPr wrap="square">
            <a:spAutoFit/>
          </a:bodyPr>
          <a:lstStyle/>
          <a:p>
            <a:pPr algn="ctr">
              <a:spcAft>
                <a:spcPts val="0"/>
              </a:spcAft>
            </a:pPr>
            <a:r>
              <a:rPr lang="es-ES" sz="2800" b="1" dirty="0">
                <a:solidFill>
                  <a:srgbClr val="0070C0"/>
                </a:solidFill>
                <a:latin typeface="Aharoni" panose="02010803020104030203" pitchFamily="2" charset="-79"/>
                <a:ea typeface="Times New Roman" panose="02020603050405020304" pitchFamily="18" charset="0"/>
                <a:cs typeface="Times New Roman" panose="02020603050405020304" pitchFamily="18" charset="0"/>
              </a:rPr>
              <a:t>JULIO:</a:t>
            </a:r>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Rectángulo 10"/>
          <p:cNvSpPr/>
          <p:nvPr/>
        </p:nvSpPr>
        <p:spPr>
          <a:xfrm>
            <a:off x="1704110" y="2262659"/>
            <a:ext cx="7107382" cy="1477328"/>
          </a:xfrm>
          <a:prstGeom prst="rect">
            <a:avLst/>
          </a:prstGeom>
        </p:spPr>
        <p:txBody>
          <a:bodyPr wrap="square">
            <a:spAutoFit/>
          </a:bodyPr>
          <a:lstStyle/>
          <a:p>
            <a:pPr algn="just"/>
            <a:r>
              <a:rPr lang="es-MX" b="1" dirty="0">
                <a:latin typeface="Times New Roman" panose="02020603050405020304" pitchFamily="18" charset="0"/>
                <a:ea typeface="Times New Roman" panose="02020603050405020304" pitchFamily="18" charset="0"/>
              </a:rPr>
              <a:t>RESOLUCIÓN OCTAVA: </a:t>
            </a:r>
            <a:r>
              <a:rPr lang="es-MX" dirty="0">
                <a:latin typeface="Times New Roman" panose="02020603050405020304" pitchFamily="18" charset="0"/>
                <a:ea typeface="Times New Roman" panose="02020603050405020304" pitchFamily="18" charset="0"/>
              </a:rPr>
              <a:t>Emitir Proyecto de Ordenanza para Prevenir y Erradicar la Violencia contra las Mujeres en el Cantón Salitre. </a:t>
            </a:r>
          </a:p>
          <a:p>
            <a:pPr algn="just"/>
            <a:r>
              <a:rPr lang="es-MX" dirty="0">
                <a:latin typeface="Times New Roman" panose="02020603050405020304" pitchFamily="18" charset="0"/>
                <a:ea typeface="Times New Roman" panose="02020603050405020304" pitchFamily="18" charset="0"/>
              </a:rPr>
              <a:t>Art.2.- Solicitar al Consejo Municipal de Salitre sea considerado para su análisis y aprobación en cumplimiento la Ley Orgánica Integral para Prevenir y Erradicar la Violencia Contra las Mujeres. </a:t>
            </a:r>
            <a:endParaRPr lang="es-ES" dirty="0">
              <a:latin typeface="Times New Roman" panose="02020603050405020304" pitchFamily="18" charset="0"/>
              <a:ea typeface="Times New Roman" panose="02020603050405020304" pitchFamily="18" charset="0"/>
            </a:endParaRPr>
          </a:p>
        </p:txBody>
      </p:sp>
      <p:sp>
        <p:nvSpPr>
          <p:cNvPr id="12" name="Rectángulo 11"/>
          <p:cNvSpPr/>
          <p:nvPr/>
        </p:nvSpPr>
        <p:spPr>
          <a:xfrm>
            <a:off x="0" y="4705311"/>
            <a:ext cx="2192483" cy="523220"/>
          </a:xfrm>
          <a:prstGeom prst="rect">
            <a:avLst/>
          </a:prstGeom>
        </p:spPr>
        <p:txBody>
          <a:bodyPr wrap="square">
            <a:spAutoFit/>
          </a:bodyPr>
          <a:lstStyle/>
          <a:p>
            <a:pPr algn="ctr">
              <a:spcAft>
                <a:spcPts val="0"/>
              </a:spcAft>
            </a:pPr>
            <a:r>
              <a:rPr lang="es-ES" sz="2800" b="1" dirty="0">
                <a:solidFill>
                  <a:srgbClr val="0070C0"/>
                </a:solidFill>
                <a:latin typeface="Aharoni" panose="02010803020104030203" pitchFamily="2" charset="-79"/>
                <a:ea typeface="Times New Roman" panose="02020603050405020304" pitchFamily="18" charset="0"/>
                <a:cs typeface="Times New Roman" panose="02020603050405020304" pitchFamily="18" charset="0"/>
              </a:rPr>
              <a:t>DICIEMBRE:</a:t>
            </a:r>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3" name="Rectángulo 12"/>
          <p:cNvSpPr/>
          <p:nvPr/>
        </p:nvSpPr>
        <p:spPr>
          <a:xfrm>
            <a:off x="1984665" y="4505256"/>
            <a:ext cx="7107382" cy="923330"/>
          </a:xfrm>
          <a:prstGeom prst="rect">
            <a:avLst/>
          </a:prstGeom>
        </p:spPr>
        <p:txBody>
          <a:bodyPr wrap="square">
            <a:spAutoFit/>
          </a:bodyPr>
          <a:lstStyle/>
          <a:p>
            <a:pPr algn="just"/>
            <a:r>
              <a:rPr lang="es-MX" b="1" dirty="0">
                <a:latin typeface="Times New Roman" panose="02020603050405020304" pitchFamily="18" charset="0"/>
                <a:ea typeface="Times New Roman" panose="02020603050405020304" pitchFamily="18" charset="0"/>
              </a:rPr>
              <a:t>RESOLUCIÓN NOVENA: </a:t>
            </a:r>
            <a:r>
              <a:rPr lang="es-MX" dirty="0">
                <a:latin typeface="Times New Roman" panose="02020603050405020304" pitchFamily="18" charset="0"/>
                <a:ea typeface="Times New Roman" panose="02020603050405020304" pitchFamily="18" charset="0"/>
              </a:rPr>
              <a:t>Correspondiente al </a:t>
            </a:r>
            <a:r>
              <a:rPr lang="es-MX" b="1" dirty="0">
                <a:latin typeface="Times New Roman" panose="02020603050405020304" pitchFamily="18" charset="0"/>
                <a:ea typeface="Times New Roman" panose="02020603050405020304" pitchFamily="18" charset="0"/>
              </a:rPr>
              <a:t>Acta # 12 </a:t>
            </a:r>
            <a:r>
              <a:rPr lang="es-MX" dirty="0">
                <a:latin typeface="Times New Roman" panose="02020603050405020304" pitchFamily="18" charset="0"/>
                <a:ea typeface="Times New Roman" panose="02020603050405020304" pitchFamily="18" charset="0"/>
              </a:rPr>
              <a:t>de fecha 21 de Diciembre de 2018, Autorizar al Secretario Ejecutivo del CCPD para que coordine actividades de Promoción del Voto Facultativo.  </a:t>
            </a:r>
            <a:endParaRPr lang="es-ES" dirty="0">
              <a:latin typeface="Times New Roman" panose="02020603050405020304" pitchFamily="18" charset="0"/>
              <a:ea typeface="Times New Roman" panose="02020603050405020304" pitchFamily="18" charset="0"/>
            </a:endParaRPr>
          </a:p>
        </p:txBody>
      </p:sp>
      <p:graphicFrame>
        <p:nvGraphicFramePr>
          <p:cNvPr id="14" name="Tabla 13"/>
          <p:cNvGraphicFramePr>
            <a:graphicFrameLocks noGrp="1"/>
          </p:cNvGraphicFramePr>
          <p:nvPr>
            <p:extLst>
              <p:ext uri="{D42A27DB-BD31-4B8C-83A1-F6EECF244321}">
                <p14:modId xmlns:p14="http://schemas.microsoft.com/office/powerpoint/2010/main" val="1060747841"/>
              </p:ext>
            </p:extLst>
          </p:nvPr>
        </p:nvGraphicFramePr>
        <p:xfrm>
          <a:off x="818574" y="5628641"/>
          <a:ext cx="8128000" cy="91440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20000"/>
                    </a:ext>
                  </a:extLst>
                </a:gridCol>
              </a:tblGrid>
              <a:tr h="444116">
                <a:tc>
                  <a:txBody>
                    <a:bodyPr/>
                    <a:lstStyle/>
                    <a:p>
                      <a:r>
                        <a:rPr lang="es-ES" sz="2400" dirty="0"/>
                        <a:t>12 SESIONES ORDINARIAS DEL AÑO 2018</a:t>
                      </a:r>
                    </a:p>
                  </a:txBody>
                  <a:tcPr/>
                </a:tc>
                <a:extLst>
                  <a:ext uri="{0D108BD9-81ED-4DB2-BD59-A6C34878D82A}">
                    <a16:rowId xmlns:a16="http://schemas.microsoft.com/office/drawing/2014/main" val="10000"/>
                  </a:ext>
                </a:extLst>
              </a:tr>
              <a:tr h="370840">
                <a:tc>
                  <a:txBody>
                    <a:bodyPr/>
                    <a:lstStyle/>
                    <a:p>
                      <a:r>
                        <a:rPr lang="es-ES" sz="2400" dirty="0"/>
                        <a:t>70 RESOLUCIONES DEL AÑO 2018</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1098403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580224" y="292962"/>
            <a:ext cx="9087775" cy="6565037"/>
          </a:xfrm>
          <a:prstGeom prst="rect">
            <a:avLst/>
          </a:prstGeom>
          <a:ln w="161925"/>
        </p:spPr>
        <p:style>
          <a:lnRef idx="2">
            <a:schemeClr val="accent6"/>
          </a:lnRef>
          <a:fillRef idx="1">
            <a:schemeClr val="lt1"/>
          </a:fillRef>
          <a:effectRef idx="0">
            <a:schemeClr val="accent6"/>
          </a:effectRef>
          <a:fontRef idx="minor">
            <a:schemeClr val="dk1"/>
          </a:fontRef>
        </p:style>
        <p:txBody>
          <a:bodyPr rtlCol="0" anchor="ctr"/>
          <a:lstStyle/>
          <a:p>
            <a:pPr algn="ctr" defTabSz="914400"/>
            <a:endParaRPr lang="es-ES" dirty="0">
              <a:solidFill>
                <a:prstClr val="black"/>
              </a:solidFill>
              <a:latin typeface="Calibri"/>
            </a:endParaRPr>
          </a:p>
          <a:p>
            <a:pPr algn="ctr" defTabSz="914400"/>
            <a:endParaRPr lang="es-ES" dirty="0">
              <a:solidFill>
                <a:prstClr val="black"/>
              </a:solidFill>
              <a:latin typeface="Calibri"/>
            </a:endParaRPr>
          </a:p>
          <a:p>
            <a:pPr algn="ctr" defTabSz="914400"/>
            <a:endParaRPr lang="es-ES" dirty="0">
              <a:solidFill>
                <a:prstClr val="black"/>
              </a:solidFill>
              <a:latin typeface="Calibri"/>
            </a:endParaRPr>
          </a:p>
          <a:p>
            <a:pPr algn="ctr" defTabSz="914400"/>
            <a:endParaRPr lang="es-ES" dirty="0">
              <a:solidFill>
                <a:prstClr val="black"/>
              </a:solidFill>
              <a:latin typeface="Calibri"/>
            </a:endParaRPr>
          </a:p>
          <a:p>
            <a:pPr algn="ctr" defTabSz="914400"/>
            <a:endParaRPr lang="es-ES" dirty="0">
              <a:solidFill>
                <a:prstClr val="black"/>
              </a:solidFill>
              <a:latin typeface="Calibri"/>
            </a:endParaRPr>
          </a:p>
          <a:p>
            <a:pPr algn="ctr" defTabSz="914400"/>
            <a:endParaRPr lang="es-ES" dirty="0">
              <a:solidFill>
                <a:prstClr val="black"/>
              </a:solidFill>
              <a:latin typeface="Calibri"/>
            </a:endParaRPr>
          </a:p>
          <a:p>
            <a:pPr algn="ctr" defTabSz="914400"/>
            <a:endParaRPr lang="es-ES" dirty="0">
              <a:solidFill>
                <a:prstClr val="black"/>
              </a:solidFill>
              <a:latin typeface="Calibri"/>
            </a:endParaRPr>
          </a:p>
          <a:p>
            <a:pPr algn="ctr" defTabSz="914400"/>
            <a:endParaRPr lang="es-ES" dirty="0">
              <a:solidFill>
                <a:prstClr val="black"/>
              </a:solidFill>
              <a:latin typeface="Calibri"/>
            </a:endParaRPr>
          </a:p>
          <a:p>
            <a:pPr algn="ctr" defTabSz="914400"/>
            <a:endParaRPr lang="es-ES" dirty="0">
              <a:solidFill>
                <a:prstClr val="black"/>
              </a:solidFill>
              <a:latin typeface="Calibri"/>
            </a:endParaRPr>
          </a:p>
          <a:p>
            <a:pPr algn="ctr" defTabSz="914400"/>
            <a:endParaRPr lang="es-ES" dirty="0">
              <a:solidFill>
                <a:prstClr val="black"/>
              </a:solidFill>
              <a:latin typeface="Calibri"/>
            </a:endParaRPr>
          </a:p>
          <a:p>
            <a:pPr algn="ctr" defTabSz="914400"/>
            <a:endParaRPr lang="es-ES" dirty="0">
              <a:solidFill>
                <a:prstClr val="black"/>
              </a:solidFill>
              <a:latin typeface="Calibri"/>
            </a:endParaRPr>
          </a:p>
          <a:p>
            <a:pPr algn="ctr" defTabSz="914400"/>
            <a:endParaRPr lang="es-ES" dirty="0">
              <a:solidFill>
                <a:prstClr val="black"/>
              </a:solidFill>
              <a:latin typeface="Calibri"/>
            </a:endParaRPr>
          </a:p>
          <a:p>
            <a:pPr algn="ctr" defTabSz="914400"/>
            <a:endParaRPr lang="es-ES" dirty="0">
              <a:solidFill>
                <a:prstClr val="black"/>
              </a:solidFill>
              <a:latin typeface="Calibri"/>
            </a:endParaRPr>
          </a:p>
          <a:p>
            <a:pPr algn="ctr" defTabSz="914400"/>
            <a:endParaRPr lang="es-ES" dirty="0">
              <a:solidFill>
                <a:prstClr val="black"/>
              </a:solidFill>
              <a:latin typeface="Calibri"/>
            </a:endParaRPr>
          </a:p>
          <a:p>
            <a:pPr algn="ctr" defTabSz="914400"/>
            <a:endParaRPr lang="es-ES" dirty="0">
              <a:solidFill>
                <a:prstClr val="black"/>
              </a:solidFill>
              <a:latin typeface="Calibri"/>
            </a:endParaRPr>
          </a:p>
          <a:p>
            <a:pPr algn="ctr" defTabSz="914400"/>
            <a:endParaRPr lang="es-ES" dirty="0">
              <a:solidFill>
                <a:prstClr val="black"/>
              </a:solidFill>
              <a:latin typeface="Calibri"/>
            </a:endParaRPr>
          </a:p>
          <a:p>
            <a:pPr algn="ctr" defTabSz="914400"/>
            <a:endParaRPr lang="es-ES" dirty="0">
              <a:solidFill>
                <a:prstClr val="black"/>
              </a:solidFill>
              <a:latin typeface="Calibri"/>
            </a:endParaRPr>
          </a:p>
          <a:p>
            <a:pPr algn="ctr" defTabSz="914400"/>
            <a:endParaRPr lang="es-ES" dirty="0">
              <a:solidFill>
                <a:prstClr val="black"/>
              </a:solidFill>
              <a:latin typeface="Calibri"/>
            </a:endParaRPr>
          </a:p>
        </p:txBody>
      </p:sp>
      <p:sp>
        <p:nvSpPr>
          <p:cNvPr id="12" name="11 CuadroTexto"/>
          <p:cNvSpPr txBox="1"/>
          <p:nvPr/>
        </p:nvSpPr>
        <p:spPr>
          <a:xfrm>
            <a:off x="1720280" y="699325"/>
            <a:ext cx="8784976" cy="584775"/>
          </a:xfrm>
          <a:prstGeom prst="rect">
            <a:avLst/>
          </a:prstGeom>
          <a:noFill/>
        </p:spPr>
        <p:txBody>
          <a:bodyPr wrap="square" rtlCol="0">
            <a:spAutoFit/>
          </a:bodyPr>
          <a:lstStyle/>
          <a:p>
            <a:pPr algn="ctr" defTabSz="914400"/>
            <a:r>
              <a:rPr lang="es-ES" sz="3200" b="1" dirty="0">
                <a:solidFill>
                  <a:srgbClr val="FF0000"/>
                </a:solidFill>
                <a:latin typeface="Bell MT" pitchFamily="18" charset="0"/>
              </a:rPr>
              <a:t>MUCHAS GRACIAS POR SU ATENCIÒN</a:t>
            </a:r>
          </a:p>
        </p:txBody>
      </p:sp>
      <p:pic>
        <p:nvPicPr>
          <p:cNvPr id="6" name="Picture 2" descr="C:\Users\nilson\Desktop\LOGO CONSEJO - copi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9817" y="1484784"/>
            <a:ext cx="3600400" cy="1777920"/>
          </a:xfrm>
          <a:prstGeom prst="rect">
            <a:avLst/>
          </a:prstGeom>
          <a:noFill/>
          <a:extLst>
            <a:ext uri="{909E8E84-426E-40DD-AFC4-6F175D3DCCD1}">
              <a14:hiddenFill xmlns:a14="http://schemas.microsoft.com/office/drawing/2010/main">
                <a:solidFill>
                  <a:srgbClr val="FFFFFF"/>
                </a:solidFill>
              </a14:hiddenFill>
            </a:ext>
          </a:extLst>
        </p:spPr>
      </p:pic>
      <p:sp>
        <p:nvSpPr>
          <p:cNvPr id="10" name="9 CuadroTexto"/>
          <p:cNvSpPr txBox="1"/>
          <p:nvPr/>
        </p:nvSpPr>
        <p:spPr>
          <a:xfrm>
            <a:off x="1735860" y="3501008"/>
            <a:ext cx="8784976" cy="1323439"/>
          </a:xfrm>
          <a:prstGeom prst="rect">
            <a:avLst/>
          </a:prstGeom>
          <a:noFill/>
        </p:spPr>
        <p:txBody>
          <a:bodyPr wrap="square" rtlCol="0">
            <a:spAutoFit/>
          </a:bodyPr>
          <a:lstStyle/>
          <a:p>
            <a:pPr algn="ctr" defTabSz="914400"/>
            <a:r>
              <a:rPr lang="es-ES" sz="1600" b="1" dirty="0">
                <a:solidFill>
                  <a:srgbClr val="FF0000"/>
                </a:solidFill>
                <a:latin typeface="Bell MT" pitchFamily="18" charset="0"/>
              </a:rPr>
              <a:t>Servidores del CCPD</a:t>
            </a:r>
          </a:p>
          <a:p>
            <a:pPr algn="ctr" defTabSz="914400"/>
            <a:r>
              <a:rPr lang="es-ES" sz="1600" b="1" dirty="0">
                <a:solidFill>
                  <a:prstClr val="black"/>
                </a:solidFill>
                <a:latin typeface="Bell MT" pitchFamily="18" charset="0"/>
              </a:rPr>
              <a:t>Nilson López Hidalgo, Secretario Ejecutivo</a:t>
            </a:r>
          </a:p>
          <a:p>
            <a:pPr algn="ctr" defTabSz="914400"/>
            <a:r>
              <a:rPr lang="es-ES" sz="1600" b="1" dirty="0">
                <a:solidFill>
                  <a:prstClr val="black"/>
                </a:solidFill>
                <a:latin typeface="Bell MT" pitchFamily="18" charset="0"/>
              </a:rPr>
              <a:t>Silvia Bustamante Moncada, Secretaria Contadora</a:t>
            </a:r>
          </a:p>
          <a:p>
            <a:pPr algn="ctr" defTabSz="914400"/>
            <a:r>
              <a:rPr lang="es-ES" sz="1600" b="1" dirty="0">
                <a:solidFill>
                  <a:prstClr val="black"/>
                </a:solidFill>
                <a:latin typeface="Bell MT" pitchFamily="18" charset="0"/>
              </a:rPr>
              <a:t>María Barriga Macías, Auxiliar de Oficina</a:t>
            </a:r>
          </a:p>
          <a:p>
            <a:pPr algn="ctr" defTabSz="914400"/>
            <a:endParaRPr lang="es-ES" sz="1600" b="1" dirty="0">
              <a:solidFill>
                <a:srgbClr val="FF0000"/>
              </a:solidFill>
              <a:latin typeface="Bell MT" pitchFamily="18" charset="0"/>
            </a:endParaRPr>
          </a:p>
        </p:txBody>
      </p:sp>
    </p:spTree>
    <p:extLst>
      <p:ext uri="{BB962C8B-B14F-4D97-AF65-F5344CB8AC3E}">
        <p14:creationId xmlns:p14="http://schemas.microsoft.com/office/powerpoint/2010/main" val="1064138953"/>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4)">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4)">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0DA5E87-E307-4F8F-811F-4AE22350B51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993307" y="1580712"/>
            <a:ext cx="6147515" cy="2929144"/>
          </a:xfrm>
          <a:prstGeom prst="rect">
            <a:avLst/>
          </a:prstGeom>
          <a:noFill/>
          <a:ln>
            <a:noFill/>
          </a:ln>
        </p:spPr>
      </p:pic>
    </p:spTree>
    <p:extLst>
      <p:ext uri="{BB962C8B-B14F-4D97-AF65-F5344CB8AC3E}">
        <p14:creationId xmlns:p14="http://schemas.microsoft.com/office/powerpoint/2010/main" val="504644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91544" y="1268760"/>
            <a:ext cx="8229600" cy="1143000"/>
          </a:xfrm>
        </p:spPr>
        <p:txBody>
          <a:bodyPr>
            <a:normAutofit fontScale="90000"/>
          </a:bodyPr>
          <a:lstStyle/>
          <a:p>
            <a:r>
              <a:rPr lang="es-ES" b="1" dirty="0">
                <a:solidFill>
                  <a:srgbClr val="FF0000"/>
                </a:solidFill>
              </a:rPr>
              <a:t>RESUMEN DEL INFORME TÈCNICO OPERATIVO</a:t>
            </a:r>
          </a:p>
        </p:txBody>
      </p:sp>
      <p:pic>
        <p:nvPicPr>
          <p:cNvPr id="3" name="Picture 2" descr="C:\Users\nilson\Desktop\LOGO CONSEJO - cop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4128" y="2407986"/>
            <a:ext cx="4246031" cy="2451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8440082"/>
      </p:ext>
    </p:extLst>
  </p:cSld>
  <p:clrMapOvr>
    <a:masterClrMapping/>
  </p:clrMapOvr>
  <p:transition spd="slow">
    <p:wipe/>
  </p:transition>
</p:sld>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aceta">
  <a:themeElements>
    <a:clrScheme name="Azul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9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8_Tema de Office">
  <a:themeElements>
    <a:clrScheme name="Fluj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Aspecto">
  <a:themeElements>
    <a:clrScheme name="Aspecto">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o">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o">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1280</TotalTime>
  <Words>4097</Words>
  <Application>Microsoft Office PowerPoint</Application>
  <PresentationFormat>Panorámica</PresentationFormat>
  <Paragraphs>298</Paragraphs>
  <Slides>79</Slides>
  <Notes>1</Notes>
  <HiddenSlides>0</HiddenSlides>
  <MMClips>0</MMClips>
  <ScaleCrop>false</ScaleCrop>
  <HeadingPairs>
    <vt:vector size="6" baseType="variant">
      <vt:variant>
        <vt:lpstr>Fuentes usadas</vt:lpstr>
      </vt:variant>
      <vt:variant>
        <vt:i4>13</vt:i4>
      </vt:variant>
      <vt:variant>
        <vt:lpstr>Tema</vt:lpstr>
      </vt:variant>
      <vt:variant>
        <vt:i4>5</vt:i4>
      </vt:variant>
      <vt:variant>
        <vt:lpstr>Títulos de diapositiva</vt:lpstr>
      </vt:variant>
      <vt:variant>
        <vt:i4>79</vt:i4>
      </vt:variant>
    </vt:vector>
  </HeadingPairs>
  <TitlesOfParts>
    <vt:vector size="97" baseType="lpstr">
      <vt:lpstr>Aharoni</vt:lpstr>
      <vt:lpstr>Arial</vt:lpstr>
      <vt:lpstr>Arial Unicode MS</vt:lpstr>
      <vt:lpstr>Bell MT</vt:lpstr>
      <vt:lpstr>Calibri</vt:lpstr>
      <vt:lpstr>Cambria</vt:lpstr>
      <vt:lpstr>Helvetica</vt:lpstr>
      <vt:lpstr>Times New Roman</vt:lpstr>
      <vt:lpstr>Trebuchet MS</vt:lpstr>
      <vt:lpstr>Verdana</vt:lpstr>
      <vt:lpstr>Wingdings</vt:lpstr>
      <vt:lpstr>Wingdings 2</vt:lpstr>
      <vt:lpstr>Wingdings 3</vt:lpstr>
      <vt:lpstr>Faceta</vt:lpstr>
      <vt:lpstr>Tema de Office</vt:lpstr>
      <vt:lpstr>9_Tema de Office</vt:lpstr>
      <vt:lpstr>8_Tema de Office</vt:lpstr>
      <vt:lpstr>Aspecto</vt:lpstr>
      <vt:lpstr>INFORME DE RENDICION DE CUENTAS DEL CONSEJO CANTONAL DE PROTECCIÓN DE DERECHOS DE SALITRE DEL AÑO 2018 </vt:lpstr>
      <vt:lpstr>Presentación de PowerPoint</vt:lpstr>
      <vt:lpstr>Presentación de PowerPoint</vt:lpstr>
      <vt:lpstr>Presentación de PowerPoint</vt:lpstr>
      <vt:lpstr>Presentación de PowerPoint</vt:lpstr>
      <vt:lpstr>REFERENCIA LEGAL DE LA RENDICION DE CUENTAS</vt:lpstr>
      <vt:lpstr>Presentación de PowerPoint</vt:lpstr>
      <vt:lpstr>Presentación de PowerPoint</vt:lpstr>
      <vt:lpstr>RESUMEN DEL INFORME TÈCNICO OPERATIVO</vt:lpstr>
      <vt:lpstr>Presentación de PowerPoint</vt:lpstr>
      <vt:lpstr>Propuestas de Políticas Publicas</vt:lpstr>
      <vt:lpstr>REFERENTE A TRANSVERSALIZACION DE POLITICAS PUBLICAS</vt:lpstr>
      <vt:lpstr>Presentación de PowerPoint</vt:lpstr>
      <vt:lpstr>Presentación de PowerPoint</vt:lpstr>
      <vt:lpstr>Presentación de PowerPoint</vt:lpstr>
      <vt:lpstr>Presentación de PowerPoint</vt:lpstr>
      <vt:lpstr>SEGUIMIENTO DE POLITICAS PUBLICAS  </vt:lpstr>
      <vt:lpstr>Presentación de PowerPoint</vt:lpstr>
      <vt:lpstr>DETALLE DE EVENTOS POR GRUPOS PRIORITARIOS</vt:lpstr>
      <vt:lpstr>NIÑEZ Y ADOLESCENCIA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Talleres fuera del cantón salitre</vt:lpstr>
      <vt:lpstr>Presentación de PowerPoint</vt:lpstr>
      <vt:lpstr>TALLER: DERECHOS HUMANOS CON ENFASIS A GRUPOS DE ATENCION PRIORITARIA  LUGAR: JEFATURA POLITICA  DIRIGIDO A: GRUPO DE JOVENES  REVOLUCIONARIOS ALFARISTAS </vt:lpstr>
      <vt:lpstr>Presentación de PowerPoint</vt:lpstr>
      <vt:lpstr>Presentación de PowerPoint</vt:lpstr>
      <vt:lpstr>Presentación de PowerPoint</vt:lpstr>
      <vt:lpstr>Presentación de PowerPoint</vt:lpstr>
      <vt:lpstr>SE DICTO TALLER DE EMPRENDIMIENTO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ACTIVIDADES RELACIONADES A GRUPOS DE GENERO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CONSEJO CANTONAL DE PROTECCIÓN DE DERECHOS DE SALITRE</dc:title>
  <dc:creator>maria</dc:creator>
  <cp:lastModifiedBy>CCPD CONTABILIDAD</cp:lastModifiedBy>
  <cp:revision>118</cp:revision>
  <dcterms:created xsi:type="dcterms:W3CDTF">2019-02-14T21:35:20Z</dcterms:created>
  <dcterms:modified xsi:type="dcterms:W3CDTF">2019-04-11T15:19:26Z</dcterms:modified>
</cp:coreProperties>
</file>